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5" r:id="rId2"/>
    <p:sldId id="273" r:id="rId3"/>
    <p:sldId id="267" r:id="rId4"/>
    <p:sldId id="266" r:id="rId5"/>
    <p:sldId id="268" r:id="rId6"/>
    <p:sldId id="270" r:id="rId7"/>
    <p:sldId id="269" r:id="rId8"/>
    <p:sldId id="271" r:id="rId9"/>
    <p:sldId id="272" r:id="rId10"/>
    <p:sldId id="274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Bahnschrift SemiBold" panose="020F0502020204030204" pitchFamily="34" charset="0"/>
      <p:regular r:id="rId14"/>
      <p:bold r:id="rId15"/>
    </p:embeddedFont>
    <p:embeddedFont>
      <p:font typeface="Biome" panose="020B0503030204020804" pitchFamily="34" charset="0"/>
      <p:regular r:id="rId16"/>
      <p: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BEC1"/>
    <a:srgbClr val="EFECE7"/>
    <a:srgbClr val="FFFFFF"/>
    <a:srgbClr val="7CA6AD"/>
    <a:srgbClr val="9BD1B9"/>
    <a:srgbClr val="E6907F"/>
    <a:srgbClr val="FDF0EB"/>
    <a:srgbClr val="866867"/>
    <a:srgbClr val="FEDBB3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323086896858695E-2"/>
          <c:y val="1.1993793447988963E-2"/>
          <c:w val="0.96660511601495047"/>
          <c:h val="0.8437208713727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5B4E55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</c:v>
                </c:pt>
                <c:pt idx="1">
                  <c:v>0.15</c:v>
                </c:pt>
                <c:pt idx="2">
                  <c:v>0.35</c:v>
                </c:pt>
                <c:pt idx="3">
                  <c:v>0.7</c:v>
                </c:pt>
                <c:pt idx="4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53BF-491E-98EC-9B00018D8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3309584"/>
        <c:axId val="-23310128"/>
      </c:lineChart>
      <c:catAx>
        <c:axId val="-2330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45871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-23310128"/>
        <c:crosses val="autoZero"/>
        <c:auto val="1"/>
        <c:lblAlgn val="ctr"/>
        <c:lblOffset val="100"/>
        <c:noMultiLvlLbl val="0"/>
      </c:catAx>
      <c:valAx>
        <c:axId val="-233101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330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1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8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8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6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7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1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5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9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0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1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6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DA1883-40AD-43C1-9B4B-82FA4240B377}"/>
              </a:ext>
            </a:extLst>
          </p:cNvPr>
          <p:cNvSpPr/>
          <p:nvPr/>
        </p:nvSpPr>
        <p:spPr>
          <a:xfrm>
            <a:off x="752255" y="1891547"/>
            <a:ext cx="12192000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latinLnBrk="0">
              <a:lnSpc>
                <a:spcPct val="150000"/>
              </a:lnSpc>
              <a:defRPr/>
            </a:pPr>
            <a:r>
              <a:rPr lang="en-US" altLang="ko-KR" sz="6000" b="1" kern="0" dirty="0">
                <a:ln>
                  <a:solidFill>
                    <a:schemeClr val="bg1">
                      <a:alpha val="33000"/>
                    </a:schemeClr>
                  </a:solidFill>
                </a:ln>
                <a:solidFill>
                  <a:srgbClr val="F472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Step 1 </a:t>
            </a:r>
            <a:r>
              <a:rPr lang="en-US" altLang="ko-KR" sz="6000" b="1" kern="0" dirty="0">
                <a:ln>
                  <a:solidFill>
                    <a:schemeClr val="bg1">
                      <a:alpha val="33000"/>
                    </a:scheme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6000" b="1" kern="0" dirty="0">
                <a:ln>
                  <a:solidFill>
                    <a:schemeClr val="bg1">
                      <a:alpha val="33000"/>
                    </a:schemeClr>
                  </a:solidFill>
                </a:ln>
                <a:solidFill>
                  <a:srgbClr val="7CA6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Mission 3 </a:t>
            </a:r>
          </a:p>
          <a:p>
            <a:pPr defTabSz="914377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E7E6E6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Team Introduction and Education Plan</a:t>
            </a:r>
            <a:endParaRPr lang="en-US" altLang="ko-KR" sz="3200" i="1" kern="0" dirty="0">
              <a:solidFill>
                <a:srgbClr val="E7E6E6">
                  <a:lumMod val="50000"/>
                </a:srgb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30">
            <a:extLst>
              <a:ext uri="{FF2B5EF4-FFF2-40B4-BE49-F238E27FC236}">
                <a16:creationId xmlns:a16="http://schemas.microsoft.com/office/drawing/2014/main" id="{EC5CD00C-1EE2-453D-BF2D-60F61BE7424A}"/>
              </a:ext>
            </a:extLst>
          </p:cNvPr>
          <p:cNvSpPr/>
          <p:nvPr/>
        </p:nvSpPr>
        <p:spPr>
          <a:xfrm>
            <a:off x="836075" y="3729066"/>
            <a:ext cx="2253673" cy="258619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ko-KR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prstClr val="white"/>
                </a:solidFill>
                <a:latin typeface="+mn-ea"/>
              </a:rPr>
              <a:t>2021-1 IoT</a:t>
            </a:r>
            <a:r>
              <a:rPr lang="ko-KR" altLang="en-US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prstClr val="white"/>
                </a:solidFill>
                <a:latin typeface="+mn-ea"/>
              </a:rPr>
              <a:t> </a:t>
            </a:r>
            <a:r>
              <a:rPr lang="en-US" altLang="ko-KR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prstClr val="white"/>
                </a:solidFill>
                <a:latin typeface="+mn-ea"/>
              </a:rPr>
              <a:t> TEAM 1</a:t>
            </a:r>
            <a:endParaRPr lang="ko-KR" altLang="en-US" sz="12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E56D57-37FA-4902-91D0-3B91F52955CF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3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8360-F6B4-4C90-AC86-8A32314D03E7}"/>
              </a:ext>
            </a:extLst>
          </p:cNvPr>
          <p:cNvSpPr txBox="1"/>
          <p:nvPr/>
        </p:nvSpPr>
        <p:spPr>
          <a:xfrm>
            <a:off x="2790618" y="2585308"/>
            <a:ext cx="6610763" cy="70788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iome" panose="020B0502040204020203" pitchFamily="34" charset="0"/>
                <a:cs typeface="Biome" panose="020B0502040204020203" pitchFamily="34" charset="0"/>
              </a:rPr>
              <a:t>Thank You</a:t>
            </a:r>
            <a:r>
              <a:rPr lang="ko-KR" altLang="en-US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iome" panose="020B0502040204020203" pitchFamily="34" charset="0"/>
                <a:cs typeface="Biome" panose="020B0502040204020203" pitchFamily="34" charset="0"/>
              </a:rPr>
              <a:t> </a:t>
            </a:r>
            <a:r>
              <a:rPr lang="en-US" altLang="ko-KR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iome" panose="020B0502040204020203" pitchFamily="34" charset="0"/>
                <a:cs typeface="Biome" panose="020B0502040204020203" pitchFamily="34" charset="0"/>
              </a:rPr>
              <a:t>for</a:t>
            </a:r>
            <a:r>
              <a:rPr lang="ko-KR" altLang="en-US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iome" panose="020B0502040204020203" pitchFamily="34" charset="0"/>
                <a:cs typeface="Biome" panose="020B0502040204020203" pitchFamily="34" charset="0"/>
              </a:rPr>
              <a:t> </a:t>
            </a:r>
            <a:r>
              <a:rPr lang="en-US" altLang="ko-KR" sz="4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Biome" panose="020B0502040204020203" pitchFamily="34" charset="0"/>
                <a:cs typeface="Biome" panose="020B0502040204020203" pitchFamily="34" charset="0"/>
              </a:rPr>
              <a:t>Listening !</a:t>
            </a:r>
            <a:endParaRPr lang="ko-KR" altLang="en-US" sz="4000" b="1" dirty="0">
              <a:ln>
                <a:solidFill>
                  <a:schemeClr val="tx1">
                    <a:alpha val="30000"/>
                  </a:schemeClr>
                </a:solidFill>
              </a:ln>
              <a:latin typeface="Biome" panose="020B0502040204020203" pitchFamily="34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9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6F76BB-1B52-45EE-83F2-EEBA30401D97}"/>
              </a:ext>
            </a:extLst>
          </p:cNvPr>
          <p:cNvSpPr/>
          <p:nvPr/>
        </p:nvSpPr>
        <p:spPr>
          <a:xfrm>
            <a:off x="2248182" y="4719057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932355A-269F-4AEA-A640-73FA2EEF13E8}"/>
              </a:ext>
            </a:extLst>
          </p:cNvPr>
          <p:cNvSpPr/>
          <p:nvPr/>
        </p:nvSpPr>
        <p:spPr>
          <a:xfrm>
            <a:off x="841449" y="4410322"/>
            <a:ext cx="1083168" cy="10831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8683461-687E-4321-9937-B6FB5181BBA4}"/>
              </a:ext>
            </a:extLst>
          </p:cNvPr>
          <p:cNvSpPr/>
          <p:nvPr/>
        </p:nvSpPr>
        <p:spPr>
          <a:xfrm>
            <a:off x="766338" y="2522347"/>
            <a:ext cx="1083168" cy="10831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4E799BC1-97D0-48B7-AF1E-DFBAA55FC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3" y="2712363"/>
            <a:ext cx="703135" cy="70313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68590B86-C7F7-45C7-A9AA-64190FF2D35C}"/>
              </a:ext>
            </a:extLst>
          </p:cNvPr>
          <p:cNvSpPr/>
          <p:nvPr/>
        </p:nvSpPr>
        <p:spPr>
          <a:xfrm>
            <a:off x="2178716" y="4891748"/>
            <a:ext cx="3198101" cy="30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노는 걸 좋아하는 공대생 </a:t>
            </a:r>
            <a:endParaRPr lang="en-US" altLang="ko-KR" sz="1051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</a:endParaRPr>
          </a:p>
        </p:txBody>
      </p:sp>
      <p:sp>
        <p:nvSpPr>
          <p:cNvPr id="75" name="원호 74">
            <a:extLst>
              <a:ext uri="{FF2B5EF4-FFF2-40B4-BE49-F238E27FC236}">
                <a16:creationId xmlns:a16="http://schemas.microsoft.com/office/drawing/2014/main" id="{6F152340-7F9C-4FD7-ADB3-28879791823B}"/>
              </a:ext>
            </a:extLst>
          </p:cNvPr>
          <p:cNvSpPr/>
          <p:nvPr/>
        </p:nvSpPr>
        <p:spPr>
          <a:xfrm>
            <a:off x="760558" y="4323384"/>
            <a:ext cx="1244951" cy="1244951"/>
          </a:xfrm>
          <a:prstGeom prst="arc">
            <a:avLst>
              <a:gd name="adj1" fmla="val 16200000"/>
              <a:gd name="adj2" fmla="val 10654105"/>
            </a:avLst>
          </a:prstGeom>
          <a:noFill/>
          <a:ln w="38100">
            <a:solidFill>
              <a:srgbClr val="866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76" name="원호 75">
            <a:extLst>
              <a:ext uri="{FF2B5EF4-FFF2-40B4-BE49-F238E27FC236}">
                <a16:creationId xmlns:a16="http://schemas.microsoft.com/office/drawing/2014/main" id="{2A8532E7-C1B7-4DD5-B39F-3E03CC2B717E}"/>
              </a:ext>
            </a:extLst>
          </p:cNvPr>
          <p:cNvSpPr/>
          <p:nvPr/>
        </p:nvSpPr>
        <p:spPr>
          <a:xfrm>
            <a:off x="685445" y="2440758"/>
            <a:ext cx="1244951" cy="1244951"/>
          </a:xfrm>
          <a:prstGeom prst="arc">
            <a:avLst>
              <a:gd name="adj1" fmla="val 16200000"/>
              <a:gd name="adj2" fmla="val 10654105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59970CF-70D1-4CB3-943B-006298B9B521}"/>
              </a:ext>
            </a:extLst>
          </p:cNvPr>
          <p:cNvSpPr/>
          <p:nvPr/>
        </p:nvSpPr>
        <p:spPr>
          <a:xfrm>
            <a:off x="2248183" y="4719057"/>
            <a:ext cx="824791" cy="45719"/>
          </a:xfrm>
          <a:prstGeom prst="rect">
            <a:avLst/>
          </a:prstGeom>
          <a:solidFill>
            <a:srgbClr val="866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55DC854-3378-450F-9DF3-F8E40BE6B53A}"/>
              </a:ext>
            </a:extLst>
          </p:cNvPr>
          <p:cNvSpPr/>
          <p:nvPr/>
        </p:nvSpPr>
        <p:spPr>
          <a:xfrm>
            <a:off x="4000782" y="4725057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A2A8A5-ACB9-463C-A862-347588CFDD60}"/>
              </a:ext>
            </a:extLst>
          </p:cNvPr>
          <p:cNvSpPr/>
          <p:nvPr/>
        </p:nvSpPr>
        <p:spPr>
          <a:xfrm>
            <a:off x="4000783" y="4725057"/>
            <a:ext cx="824791" cy="45719"/>
          </a:xfrm>
          <a:prstGeom prst="rect">
            <a:avLst/>
          </a:prstGeom>
          <a:solidFill>
            <a:srgbClr val="866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FA9D0EF-E9A2-469E-9872-0B452D71D73B}"/>
              </a:ext>
            </a:extLst>
          </p:cNvPr>
          <p:cNvSpPr/>
          <p:nvPr/>
        </p:nvSpPr>
        <p:spPr>
          <a:xfrm>
            <a:off x="2201645" y="2862382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29E420-D792-41C2-9485-A18211BCC49C}"/>
              </a:ext>
            </a:extLst>
          </p:cNvPr>
          <p:cNvSpPr/>
          <p:nvPr/>
        </p:nvSpPr>
        <p:spPr>
          <a:xfrm>
            <a:off x="2132179" y="3035073"/>
            <a:ext cx="3198101" cy="30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재미있게 살고 싶은 대학원생 </a:t>
            </a:r>
            <a:endParaRPr lang="en-US" altLang="ko-KR" sz="1051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180070E-7EC7-437C-B33F-48E891BDE20F}"/>
              </a:ext>
            </a:extLst>
          </p:cNvPr>
          <p:cNvSpPr/>
          <p:nvPr/>
        </p:nvSpPr>
        <p:spPr>
          <a:xfrm>
            <a:off x="2201645" y="2862382"/>
            <a:ext cx="824791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0E33BD4-AF9A-40AF-81A5-9D8616F03C77}"/>
              </a:ext>
            </a:extLst>
          </p:cNvPr>
          <p:cNvSpPr/>
          <p:nvPr/>
        </p:nvSpPr>
        <p:spPr>
          <a:xfrm>
            <a:off x="2132178" y="2553218"/>
            <a:ext cx="92283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이해력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BB0DE45-0028-457F-8117-186BAB978714}"/>
              </a:ext>
            </a:extLst>
          </p:cNvPr>
          <p:cNvSpPr/>
          <p:nvPr/>
        </p:nvSpPr>
        <p:spPr>
          <a:xfrm>
            <a:off x="3954245" y="2868382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68D3155-2C50-4B99-AEF9-14BFE1CF5114}"/>
              </a:ext>
            </a:extLst>
          </p:cNvPr>
          <p:cNvSpPr/>
          <p:nvPr/>
        </p:nvSpPr>
        <p:spPr>
          <a:xfrm>
            <a:off x="3954245" y="2868382"/>
            <a:ext cx="824791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3A7D84-3D5A-4DF1-97FD-85818432E64A}"/>
              </a:ext>
            </a:extLst>
          </p:cNvPr>
          <p:cNvSpPr/>
          <p:nvPr/>
        </p:nvSpPr>
        <p:spPr>
          <a:xfrm>
            <a:off x="3884778" y="2559218"/>
            <a:ext cx="922832" cy="313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임기응변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3A6F146-674E-4E1A-BBE3-ACD689E09491}"/>
              </a:ext>
            </a:extLst>
          </p:cNvPr>
          <p:cNvSpPr/>
          <p:nvPr/>
        </p:nvSpPr>
        <p:spPr>
          <a:xfrm>
            <a:off x="2207291" y="4439973"/>
            <a:ext cx="92283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응용력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7B244E5-ABFB-455A-B740-FB7933393889}"/>
              </a:ext>
            </a:extLst>
          </p:cNvPr>
          <p:cNvSpPr/>
          <p:nvPr/>
        </p:nvSpPr>
        <p:spPr>
          <a:xfrm>
            <a:off x="6176891" y="2429501"/>
            <a:ext cx="1083168" cy="10831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A037792-EE26-46E1-AD0D-9203579DE1C9}"/>
              </a:ext>
            </a:extLst>
          </p:cNvPr>
          <p:cNvSpPr/>
          <p:nvPr/>
        </p:nvSpPr>
        <p:spPr>
          <a:xfrm>
            <a:off x="6176893" y="4251565"/>
            <a:ext cx="1083168" cy="10831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AFB1EE-1D2A-41AF-B442-AE9E83B4D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01" y="2602710"/>
            <a:ext cx="736749" cy="736749"/>
          </a:xfrm>
          <a:prstGeom prst="rect">
            <a:avLst/>
          </a:prstGeom>
        </p:spPr>
      </p:pic>
      <p:sp>
        <p:nvSpPr>
          <p:cNvPr id="28" name="원호 27">
            <a:extLst>
              <a:ext uri="{FF2B5EF4-FFF2-40B4-BE49-F238E27FC236}">
                <a16:creationId xmlns:a16="http://schemas.microsoft.com/office/drawing/2014/main" id="{397D73E4-E387-404E-A778-CF8E58BCBA42}"/>
              </a:ext>
            </a:extLst>
          </p:cNvPr>
          <p:cNvSpPr/>
          <p:nvPr/>
        </p:nvSpPr>
        <p:spPr>
          <a:xfrm>
            <a:off x="6096000" y="2342563"/>
            <a:ext cx="1244951" cy="1244951"/>
          </a:xfrm>
          <a:prstGeom prst="arc">
            <a:avLst>
              <a:gd name="adj1" fmla="val 16200000"/>
              <a:gd name="adj2" fmla="val 10654105"/>
            </a:avLst>
          </a:prstGeom>
          <a:noFill/>
          <a:ln w="38100">
            <a:solidFill>
              <a:srgbClr val="8668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A941C1A4-D0CD-4563-9ADA-CB2E76B8931D}"/>
              </a:ext>
            </a:extLst>
          </p:cNvPr>
          <p:cNvSpPr/>
          <p:nvPr/>
        </p:nvSpPr>
        <p:spPr>
          <a:xfrm>
            <a:off x="6096000" y="4169976"/>
            <a:ext cx="1244951" cy="1244951"/>
          </a:xfrm>
          <a:prstGeom prst="arc">
            <a:avLst>
              <a:gd name="adj1" fmla="val 16200000"/>
              <a:gd name="adj2" fmla="val 10654105"/>
            </a:avLst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sz="1200" b="1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881F73-4BF8-4A2F-AC19-B49D0494B305}"/>
              </a:ext>
            </a:extLst>
          </p:cNvPr>
          <p:cNvSpPr txBox="1"/>
          <p:nvPr/>
        </p:nvSpPr>
        <p:spPr>
          <a:xfrm>
            <a:off x="570301" y="7678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  <a:cs typeface="Biome" panose="020B0503030204020804" pitchFamily="34" charset="0"/>
              </a:rPr>
              <a:t>Team Members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Biome" panose="020B05030302040208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FC4C508-326D-4DC8-97CF-FEF0C59D9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2" y="4579693"/>
            <a:ext cx="669331" cy="7178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24C22D-29EB-417F-B9C0-75FA82CD0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762" y="4251565"/>
            <a:ext cx="898098" cy="121243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2F4D7ED-9BF9-4244-BCE6-8F1AC207DAA4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FE4BE-631A-4E3E-8F77-18D68BA0D542}"/>
              </a:ext>
            </a:extLst>
          </p:cNvPr>
          <p:cNvSpPr txBox="1"/>
          <p:nvPr/>
        </p:nvSpPr>
        <p:spPr>
          <a:xfrm>
            <a:off x="2178716" y="2257425"/>
            <a:ext cx="192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b="1" dirty="0">
              <a:ea typeface="굴림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ECCF21-15EB-44B2-A526-76206D0C5F20}"/>
              </a:ext>
            </a:extLst>
          </p:cNvPr>
          <p:cNvSpPr txBox="1"/>
          <p:nvPr/>
        </p:nvSpPr>
        <p:spPr>
          <a:xfrm>
            <a:off x="2144173" y="4056743"/>
            <a:ext cx="31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최정현</a:t>
            </a:r>
            <a:r>
              <a:rPr lang="en-US" altLang="ko-KR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	</a:t>
            </a:r>
            <a:endParaRPr lang="ko-KR" altLang="en-US" b="1" dirty="0">
              <a:ln>
                <a:solidFill>
                  <a:srgbClr val="EFECE7">
                    <a:alpha val="30000"/>
                  </a:srgbClr>
                </a:solidFill>
              </a:ln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59EDC9-827A-45F3-BDF4-C4713B0A6151}"/>
              </a:ext>
            </a:extLst>
          </p:cNvPr>
          <p:cNvSpPr txBox="1"/>
          <p:nvPr/>
        </p:nvSpPr>
        <p:spPr>
          <a:xfrm>
            <a:off x="2104191" y="2182937"/>
            <a:ext cx="31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신용환</a:t>
            </a:r>
            <a:r>
              <a:rPr lang="en-US" altLang="ko-KR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	</a:t>
            </a:r>
            <a:endParaRPr lang="ko-KR" altLang="en-US" b="1" dirty="0">
              <a:ln>
                <a:solidFill>
                  <a:srgbClr val="EFECE7">
                    <a:alpha val="30000"/>
                  </a:srgbClr>
                </a:solidFill>
              </a:ln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CEECA3-5520-4083-9659-3E961F168E6A}"/>
              </a:ext>
            </a:extLst>
          </p:cNvPr>
          <p:cNvSpPr/>
          <p:nvPr/>
        </p:nvSpPr>
        <p:spPr>
          <a:xfrm>
            <a:off x="7583624" y="2844111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CDA0AB-9625-4B17-8B7C-D80F3B3EA98F}"/>
              </a:ext>
            </a:extLst>
          </p:cNvPr>
          <p:cNvSpPr/>
          <p:nvPr/>
        </p:nvSpPr>
        <p:spPr>
          <a:xfrm>
            <a:off x="7514158" y="3016802"/>
            <a:ext cx="3198101" cy="30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방구석 콘서트를 즐기는 </a:t>
            </a:r>
            <a:r>
              <a:rPr lang="en-US" altLang="ko-KR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ISFJ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6FD781-912B-42C2-97A3-4A7FE941B007}"/>
              </a:ext>
            </a:extLst>
          </p:cNvPr>
          <p:cNvSpPr/>
          <p:nvPr/>
        </p:nvSpPr>
        <p:spPr>
          <a:xfrm>
            <a:off x="7583625" y="2844111"/>
            <a:ext cx="1119571" cy="45719"/>
          </a:xfrm>
          <a:prstGeom prst="rect">
            <a:avLst/>
          </a:prstGeom>
          <a:solidFill>
            <a:srgbClr val="866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FBF47A3-5553-404B-A167-85BB094FC851}"/>
              </a:ext>
            </a:extLst>
          </p:cNvPr>
          <p:cNvSpPr/>
          <p:nvPr/>
        </p:nvSpPr>
        <p:spPr>
          <a:xfrm>
            <a:off x="9336224" y="2850111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6274DB-FDEB-4C83-B53E-3B32ED077E66}"/>
              </a:ext>
            </a:extLst>
          </p:cNvPr>
          <p:cNvSpPr/>
          <p:nvPr/>
        </p:nvSpPr>
        <p:spPr>
          <a:xfrm>
            <a:off x="9336225" y="2850111"/>
            <a:ext cx="1124613" cy="45719"/>
          </a:xfrm>
          <a:prstGeom prst="rect">
            <a:avLst/>
          </a:prstGeom>
          <a:solidFill>
            <a:srgbClr val="866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F072E40-8593-4D2A-93C7-40D6B4F7E3BD}"/>
              </a:ext>
            </a:extLst>
          </p:cNvPr>
          <p:cNvSpPr/>
          <p:nvPr/>
        </p:nvSpPr>
        <p:spPr>
          <a:xfrm>
            <a:off x="9266758" y="2540947"/>
            <a:ext cx="92283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 err="1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민초력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F77E6C-27F3-4B0F-9399-33C98D06534B}"/>
              </a:ext>
            </a:extLst>
          </p:cNvPr>
          <p:cNvSpPr/>
          <p:nvPr/>
        </p:nvSpPr>
        <p:spPr>
          <a:xfrm>
            <a:off x="7542733" y="2545777"/>
            <a:ext cx="922832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계획성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6CCECB-C6FC-4F3D-ADA7-28B4118AECD6}"/>
              </a:ext>
            </a:extLst>
          </p:cNvPr>
          <p:cNvSpPr txBox="1"/>
          <p:nvPr/>
        </p:nvSpPr>
        <p:spPr>
          <a:xfrm>
            <a:off x="7545315" y="2191826"/>
            <a:ext cx="31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전가영</a:t>
            </a:r>
            <a:r>
              <a:rPr lang="en-US" altLang="ko-KR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	</a:t>
            </a:r>
            <a:endParaRPr lang="ko-KR" altLang="en-US" b="1" dirty="0">
              <a:ln>
                <a:solidFill>
                  <a:srgbClr val="EFECE7">
                    <a:alpha val="30000"/>
                  </a:srgbClr>
                </a:solidFill>
              </a:ln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2CE49DB-619B-489D-B056-D5BD4EC2D60F}"/>
              </a:ext>
            </a:extLst>
          </p:cNvPr>
          <p:cNvSpPr/>
          <p:nvPr/>
        </p:nvSpPr>
        <p:spPr>
          <a:xfrm>
            <a:off x="7612200" y="4672618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BCDBB75-7F2D-4591-AA40-4995C8DBBFEC}"/>
              </a:ext>
            </a:extLst>
          </p:cNvPr>
          <p:cNvSpPr/>
          <p:nvPr/>
        </p:nvSpPr>
        <p:spPr>
          <a:xfrm>
            <a:off x="7542734" y="4845309"/>
            <a:ext cx="3198101" cy="30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온라인</a:t>
            </a:r>
            <a:r>
              <a:rPr lang="en-US" altLang="ko-KR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게임하는 </a:t>
            </a:r>
            <a:r>
              <a:rPr lang="ko-KR" altLang="en-US" sz="1051" dirty="0" err="1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말차</a:t>
            </a:r>
            <a:r>
              <a:rPr lang="ko-KR" altLang="en-US" sz="1051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051" dirty="0" err="1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러버</a:t>
            </a:r>
            <a:endParaRPr lang="en-US" altLang="ko-KR" sz="1051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382F6C9-B4D7-4670-AEE4-3A4D79FF652E}"/>
              </a:ext>
            </a:extLst>
          </p:cNvPr>
          <p:cNvSpPr/>
          <p:nvPr/>
        </p:nvSpPr>
        <p:spPr>
          <a:xfrm>
            <a:off x="7612200" y="4672618"/>
            <a:ext cx="824791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4538EF3-F23E-4B7A-8EC6-06443E7A2C3F}"/>
              </a:ext>
            </a:extLst>
          </p:cNvPr>
          <p:cNvSpPr/>
          <p:nvPr/>
        </p:nvSpPr>
        <p:spPr>
          <a:xfrm>
            <a:off x="7542733" y="4363454"/>
            <a:ext cx="92283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논리력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5F1F7D-B057-4786-8B3B-43609A9FAD1C}"/>
              </a:ext>
            </a:extLst>
          </p:cNvPr>
          <p:cNvSpPr/>
          <p:nvPr/>
        </p:nvSpPr>
        <p:spPr>
          <a:xfrm>
            <a:off x="9364800" y="4678618"/>
            <a:ext cx="1445503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8DD9B9-DCFC-45FA-B02D-72DDC8B77785}"/>
              </a:ext>
            </a:extLst>
          </p:cNvPr>
          <p:cNvSpPr/>
          <p:nvPr/>
        </p:nvSpPr>
        <p:spPr>
          <a:xfrm>
            <a:off x="9364800" y="4678618"/>
            <a:ext cx="824791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ea typeface="맑은 고딕" panose="020B0503020000020004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8BED46-1420-49C1-8ECE-73B053BC3650}"/>
              </a:ext>
            </a:extLst>
          </p:cNvPr>
          <p:cNvSpPr/>
          <p:nvPr/>
        </p:nvSpPr>
        <p:spPr>
          <a:xfrm>
            <a:off x="9295333" y="4369454"/>
            <a:ext cx="922832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침착성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55FFA5-4F72-4070-A47D-B81022DD0575}"/>
              </a:ext>
            </a:extLst>
          </p:cNvPr>
          <p:cNvSpPr txBox="1"/>
          <p:nvPr/>
        </p:nvSpPr>
        <p:spPr>
          <a:xfrm>
            <a:off x="7554375" y="4005591"/>
            <a:ext cx="31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양동원</a:t>
            </a:r>
            <a:r>
              <a:rPr lang="en-US" altLang="ko-KR" b="1" dirty="0">
                <a:ln>
                  <a:solidFill>
                    <a:srgbClr val="EFECE7">
                      <a:alpha val="30000"/>
                    </a:srgbClr>
                  </a:solidFill>
                </a:ln>
              </a:rPr>
              <a:t>	</a:t>
            </a:r>
            <a:endParaRPr lang="ko-KR" altLang="en-US" b="1" dirty="0">
              <a:ln>
                <a:solidFill>
                  <a:srgbClr val="EFECE7">
                    <a:alpha val="30000"/>
                  </a:srgbClr>
                </a:solidFill>
              </a:ln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A0780FB-92C6-4FC8-BBE9-87ABEFA4B93F}"/>
              </a:ext>
            </a:extLst>
          </p:cNvPr>
          <p:cNvSpPr/>
          <p:nvPr/>
        </p:nvSpPr>
        <p:spPr>
          <a:xfrm>
            <a:off x="3956029" y="4447311"/>
            <a:ext cx="92283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  <a:cs typeface="Aharoni" panose="02010803020104030203" pitchFamily="2" charset="-79"/>
              </a:rPr>
              <a:t>웃음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277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F3A2EAF-192C-46A3-A61B-0EC27B3AF41D}"/>
              </a:ext>
            </a:extLst>
          </p:cNvPr>
          <p:cNvSpPr txBox="1"/>
          <p:nvPr/>
        </p:nvSpPr>
        <p:spPr>
          <a:xfrm>
            <a:off x="513515" y="76713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Ground Rules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28C4E41-5299-41D3-9CB9-B82CA783E267}"/>
              </a:ext>
            </a:extLst>
          </p:cNvPr>
          <p:cNvSpPr/>
          <p:nvPr/>
        </p:nvSpPr>
        <p:spPr>
          <a:xfrm>
            <a:off x="870317" y="4276829"/>
            <a:ext cx="3674106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회의와 활동에 적극적으로 참여해주세요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시간 약속을 지켜주세요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불참의 경우 미리 알려주세요 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메시지를 확인했다는 흔적을 남겨주세요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DFFCC7C-0159-482A-8D05-F96999C514EF}"/>
              </a:ext>
            </a:extLst>
          </p:cNvPr>
          <p:cNvSpPr/>
          <p:nvPr/>
        </p:nvSpPr>
        <p:spPr>
          <a:xfrm>
            <a:off x="4544423" y="4276829"/>
            <a:ext cx="3170170" cy="821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맡은 역할을 열심히 수행해주세요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혼자 앞서기 보다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힘든 팀원이 있는지 살펴봐요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진행이 어려울 경우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도움을 요청해주세요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D7E0E3-3966-44F8-B2A5-13D681E825E5}"/>
              </a:ext>
            </a:extLst>
          </p:cNvPr>
          <p:cNvSpPr/>
          <p:nvPr/>
        </p:nvSpPr>
        <p:spPr>
          <a:xfrm>
            <a:off x="8215769" y="4307682"/>
            <a:ext cx="3170170" cy="13292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서로에 대한 예의를 갖춰주세요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나와 다른 의견도 존중해주세요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모두에게 존중의 언어를 사용합니다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배움의 장에선 서로를 격려하며 도움이 되도록 합니다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D55BB2-CBD4-3546-9DC0-D21B2782D964}"/>
              </a:ext>
            </a:extLst>
          </p:cNvPr>
          <p:cNvGrpSpPr/>
          <p:nvPr/>
        </p:nvGrpSpPr>
        <p:grpSpPr>
          <a:xfrm>
            <a:off x="4544423" y="2274784"/>
            <a:ext cx="2859314" cy="1760381"/>
            <a:chOff x="4544423" y="2274784"/>
            <a:chExt cx="2859314" cy="1760381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2D42F07-1FDB-4A9A-81B1-7F675DEA5AA1}"/>
                </a:ext>
              </a:extLst>
            </p:cNvPr>
            <p:cNvSpPr/>
            <p:nvPr/>
          </p:nvSpPr>
          <p:spPr>
            <a:xfrm>
              <a:off x="4544423" y="3590665"/>
              <a:ext cx="2859314" cy="444500"/>
            </a:xfrm>
            <a:prstGeom prst="rect">
              <a:avLst/>
            </a:prstGeom>
            <a:solidFill>
              <a:srgbClr val="7CA6AD"/>
            </a:solidFill>
            <a:ln>
              <a:solidFill>
                <a:srgbClr val="7CA6AD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n>
                    <a:solidFill>
                      <a:srgbClr val="A4BEC1">
                        <a:alpha val="30000"/>
                      </a:srgbClr>
                    </a:solidFill>
                  </a:ln>
                  <a:solidFill>
                    <a:prstClr val="white"/>
                  </a:solidFill>
                </a:rPr>
                <a:t>협력하는 힘 </a:t>
              </a:r>
            </a:p>
          </p:txBody>
        </p:sp>
        <p:sp>
          <p:nvSpPr>
            <p:cNvPr id="121" name="순서도: 문서 120">
              <a:extLst>
                <a:ext uri="{FF2B5EF4-FFF2-40B4-BE49-F238E27FC236}">
                  <a16:creationId xmlns:a16="http://schemas.microsoft.com/office/drawing/2014/main" id="{76BF76AF-A478-4A3A-9DEA-5143E7440A89}"/>
                </a:ext>
              </a:extLst>
            </p:cNvPr>
            <p:cNvSpPr/>
            <p:nvPr/>
          </p:nvSpPr>
          <p:spPr>
            <a:xfrm flipH="1">
              <a:off x="4544423" y="2296194"/>
              <a:ext cx="2859314" cy="1596571"/>
            </a:xfrm>
            <a:prstGeom prst="flowChartDocumen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7CA6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래픽 15" descr="그룹 브레인스토밍 단색으로 채워진">
              <a:extLst>
                <a:ext uri="{FF2B5EF4-FFF2-40B4-BE49-F238E27FC236}">
                  <a16:creationId xmlns:a16="http://schemas.microsoft.com/office/drawing/2014/main" id="{2190531D-1076-43D8-AC31-045E780D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4202" y="2274784"/>
              <a:ext cx="1499755" cy="149975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0CFF7C-E503-FF4D-8880-E213752A9DEE}"/>
              </a:ext>
            </a:extLst>
          </p:cNvPr>
          <p:cNvGrpSpPr/>
          <p:nvPr/>
        </p:nvGrpSpPr>
        <p:grpSpPr>
          <a:xfrm>
            <a:off x="872968" y="2274784"/>
            <a:ext cx="2859314" cy="1741706"/>
            <a:chOff x="872968" y="2293459"/>
            <a:chExt cx="2859314" cy="1741706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C1EEDC8D-E583-4EC0-9AE2-78F8320F43E4}"/>
                </a:ext>
              </a:extLst>
            </p:cNvPr>
            <p:cNvSpPr/>
            <p:nvPr/>
          </p:nvSpPr>
          <p:spPr>
            <a:xfrm>
              <a:off x="872968" y="3590665"/>
              <a:ext cx="2859314" cy="444500"/>
            </a:xfrm>
            <a:prstGeom prst="rect">
              <a:avLst/>
            </a:prstGeom>
            <a:solidFill>
              <a:srgbClr val="F47279"/>
            </a:solidFill>
            <a:ln>
              <a:solidFill>
                <a:srgbClr val="F47279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n>
                    <a:solidFill>
                      <a:srgbClr val="F47279">
                        <a:alpha val="30000"/>
                      </a:srgbClr>
                    </a:solidFill>
                  </a:ln>
                  <a:solidFill>
                    <a:prstClr val="white"/>
                  </a:solidFill>
                </a:rPr>
                <a:t>활발한 소통</a:t>
              </a:r>
            </a:p>
          </p:txBody>
        </p:sp>
        <p:sp>
          <p:nvSpPr>
            <p:cNvPr id="124" name="순서도: 문서 123">
              <a:extLst>
                <a:ext uri="{FF2B5EF4-FFF2-40B4-BE49-F238E27FC236}">
                  <a16:creationId xmlns:a16="http://schemas.microsoft.com/office/drawing/2014/main" id="{CE212067-72FC-4E7F-88D3-C86BC62B3355}"/>
                </a:ext>
              </a:extLst>
            </p:cNvPr>
            <p:cNvSpPr/>
            <p:nvPr/>
          </p:nvSpPr>
          <p:spPr>
            <a:xfrm flipH="1">
              <a:off x="872968" y="2296194"/>
              <a:ext cx="2859314" cy="1596571"/>
            </a:xfrm>
            <a:prstGeom prst="flowChartDocumen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F472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그래픽 19" descr="이사회실 단색으로 채워진">
              <a:extLst>
                <a:ext uri="{FF2B5EF4-FFF2-40B4-BE49-F238E27FC236}">
                  <a16:creationId xmlns:a16="http://schemas.microsoft.com/office/drawing/2014/main" id="{E246F0F9-BFD3-4036-85F4-E771D771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7974" y="2293459"/>
              <a:ext cx="1429302" cy="142930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BBE9DB-7738-0B41-9672-1F3FB132F33E}"/>
              </a:ext>
            </a:extLst>
          </p:cNvPr>
          <p:cNvGrpSpPr/>
          <p:nvPr/>
        </p:nvGrpSpPr>
        <p:grpSpPr>
          <a:xfrm>
            <a:off x="8215878" y="2274784"/>
            <a:ext cx="2859314" cy="1738971"/>
            <a:chOff x="8215878" y="2296194"/>
            <a:chExt cx="2859314" cy="1738971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95B5CBE-C5B1-4926-942E-B3567A30CE51}"/>
                </a:ext>
              </a:extLst>
            </p:cNvPr>
            <p:cNvSpPr/>
            <p:nvPr/>
          </p:nvSpPr>
          <p:spPr>
            <a:xfrm>
              <a:off x="8215878" y="3590665"/>
              <a:ext cx="2859314" cy="444500"/>
            </a:xfrm>
            <a:prstGeom prst="rect">
              <a:avLst/>
            </a:prstGeom>
            <a:solidFill>
              <a:srgbClr val="F47279"/>
            </a:solidFill>
            <a:ln>
              <a:solidFill>
                <a:srgbClr val="F47279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n>
                    <a:solidFill>
                      <a:srgbClr val="F47279">
                        <a:alpha val="30000"/>
                      </a:srgbClr>
                    </a:solidFill>
                  </a:ln>
                  <a:solidFill>
                    <a:prstClr val="white"/>
                  </a:solidFill>
                </a:rPr>
                <a:t>상호 존중과 배려</a:t>
              </a:r>
            </a:p>
          </p:txBody>
        </p:sp>
        <p:sp>
          <p:nvSpPr>
            <p:cNvPr id="127" name="순서도: 문서 126">
              <a:extLst>
                <a:ext uri="{FF2B5EF4-FFF2-40B4-BE49-F238E27FC236}">
                  <a16:creationId xmlns:a16="http://schemas.microsoft.com/office/drawing/2014/main" id="{1F6058C3-39A1-4530-89CC-9DB3A0C4A76C}"/>
                </a:ext>
              </a:extLst>
            </p:cNvPr>
            <p:cNvSpPr/>
            <p:nvPr/>
          </p:nvSpPr>
          <p:spPr>
            <a:xfrm flipH="1">
              <a:off x="8215878" y="2296194"/>
              <a:ext cx="2859314" cy="1596571"/>
            </a:xfrm>
            <a:prstGeom prst="flowChartDocumen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F472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2" name="그래픽 21" descr="악수 단색으로 채워진">
              <a:extLst>
                <a:ext uri="{FF2B5EF4-FFF2-40B4-BE49-F238E27FC236}">
                  <a16:creationId xmlns:a16="http://schemas.microsoft.com/office/drawing/2014/main" id="{71FC6739-5F58-4604-A3D8-73ABA2D7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02337" y="2395088"/>
              <a:ext cx="1286395" cy="128639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61AE2-DE27-407E-8AA0-730656F3D975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9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F3A2EAF-192C-46A3-A61B-0EC27B3AF41D}"/>
              </a:ext>
            </a:extLst>
          </p:cNvPr>
          <p:cNvSpPr txBox="1"/>
          <p:nvPr/>
        </p:nvSpPr>
        <p:spPr>
          <a:xfrm>
            <a:off x="570301" y="7678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Educational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 </a:t>
            </a:r>
            <a:r>
              <a:rPr lang="en-US" altLang="ko-KR" sz="40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Philosophy</a:t>
            </a:r>
            <a:r>
              <a:rPr lang="en-US" altLang="ko-KR" sz="40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+mn-ea"/>
              </a:rPr>
              <a:t> 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49" name="Group 19">
            <a:extLst>
              <a:ext uri="{FF2B5EF4-FFF2-40B4-BE49-F238E27FC236}">
                <a16:creationId xmlns:a16="http://schemas.microsoft.com/office/drawing/2014/main" id="{90D5918A-5A30-40AF-AB55-1E1E1856AF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14134" y="2080294"/>
            <a:ext cx="1280870" cy="1280870"/>
            <a:chOff x="2349" y="2828"/>
            <a:chExt cx="1784" cy="1784"/>
          </a:xfrm>
        </p:grpSpPr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1B364679-C6E2-442A-8099-11A469F68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Rectangle 21">
              <a:extLst>
                <a:ext uri="{FF2B5EF4-FFF2-40B4-BE49-F238E27FC236}">
                  <a16:creationId xmlns:a16="http://schemas.microsoft.com/office/drawing/2014/main" id="{A4DB9CB5-6592-430E-B7B2-43193B3D9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866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0ACD0218-50E3-4C60-BD6B-CC982B6FF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B8F38935-E179-446D-9851-98F8BBE6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25519A5F-107E-4A13-B2FD-ACE189A6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6B3F97D3-3BD3-4D2F-AECF-24F158A6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457CD12C-67F3-43FC-A573-CB916AAF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E6D15A8C-C5A0-45CC-B058-29C6342D9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7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8641BC2E-299E-4FAA-BE18-3ACAE0FC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74D3D49F-8D8D-404F-87B6-EE0ACAE41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1" name="Rectangle 30">
              <a:extLst>
                <a:ext uri="{FF2B5EF4-FFF2-40B4-BE49-F238E27FC236}">
                  <a16:creationId xmlns:a16="http://schemas.microsoft.com/office/drawing/2014/main" id="{5C70B24A-E541-41A7-813D-A9B5EB8B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9BD2F5E4-8E4D-4697-85BB-99ACC63AD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3" name="Rectangle 32">
              <a:extLst>
                <a:ext uri="{FF2B5EF4-FFF2-40B4-BE49-F238E27FC236}">
                  <a16:creationId xmlns:a16="http://schemas.microsoft.com/office/drawing/2014/main" id="{067AA60D-451A-4E89-8C6B-C8321123A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69BE722F-B0FA-488C-BFD7-C3F58837B9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1FCE075-F1B3-4DAD-9100-B4FF28F3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D5AC8A50-31F8-48B1-8904-37595C516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E4575DA2-9680-4190-9E8E-6AF2981B5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9061D907-C9AE-4852-8501-88B3B4337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F9D31AC4-CE7D-41F3-BDE3-4B816C5FC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2" name="Group 58">
            <a:extLst>
              <a:ext uri="{FF2B5EF4-FFF2-40B4-BE49-F238E27FC236}">
                <a16:creationId xmlns:a16="http://schemas.microsoft.com/office/drawing/2014/main" id="{ACF593A7-2000-48CD-8594-0C6B819155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841579" y="2080294"/>
            <a:ext cx="1034859" cy="1273606"/>
            <a:chOff x="6133" y="1070"/>
            <a:chExt cx="1218" cy="1499"/>
          </a:xfrm>
        </p:grpSpPr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A0B523BF-FF85-4D4D-9775-53749A576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80DC57C9-010C-404E-8DFE-D551C2590E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EA585BC9-7628-4EDF-8FAD-3256B558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866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Rectangle 62">
              <a:extLst>
                <a:ext uri="{FF2B5EF4-FFF2-40B4-BE49-F238E27FC236}">
                  <a16:creationId xmlns:a16="http://schemas.microsoft.com/office/drawing/2014/main" id="{7F3D21BD-C937-4A33-A230-5A32E12F1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78788742-AFA3-4D1D-8FC4-10C6FF90F7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3724F583-EA82-48F9-B2DE-A843095C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9" name="Rectangle 65">
              <a:extLst>
                <a:ext uri="{FF2B5EF4-FFF2-40B4-BE49-F238E27FC236}">
                  <a16:creationId xmlns:a16="http://schemas.microsoft.com/office/drawing/2014/main" id="{8C7AE7FD-D4D1-4399-9D77-AB8154C7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5118F596-16E5-4B64-80FE-603280C8EB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7503B934-16FF-4F6A-9BD8-CDED70594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Rectangle 68">
              <a:extLst>
                <a:ext uri="{FF2B5EF4-FFF2-40B4-BE49-F238E27FC236}">
                  <a16:creationId xmlns:a16="http://schemas.microsoft.com/office/drawing/2014/main" id="{7C5FED0C-90DE-4667-9FC3-78A90D055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Rectangle 69">
              <a:extLst>
                <a:ext uri="{FF2B5EF4-FFF2-40B4-BE49-F238E27FC236}">
                  <a16:creationId xmlns:a16="http://schemas.microsoft.com/office/drawing/2014/main" id="{0AE5B18C-310A-4610-A9FA-5D7A1D443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Rectangle 70">
              <a:extLst>
                <a:ext uri="{FF2B5EF4-FFF2-40B4-BE49-F238E27FC236}">
                  <a16:creationId xmlns:a16="http://schemas.microsoft.com/office/drawing/2014/main" id="{DDE20BE5-A7BF-4F50-BB57-09E64D544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Rectangle 71">
              <a:extLst>
                <a:ext uri="{FF2B5EF4-FFF2-40B4-BE49-F238E27FC236}">
                  <a16:creationId xmlns:a16="http://schemas.microsoft.com/office/drawing/2014/main" id="{742DFF1C-ADAC-46AB-B68C-FC0923AF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6" name="Rectangle 72">
              <a:extLst>
                <a:ext uri="{FF2B5EF4-FFF2-40B4-BE49-F238E27FC236}">
                  <a16:creationId xmlns:a16="http://schemas.microsoft.com/office/drawing/2014/main" id="{52BD90E5-0070-4878-8DFE-3A6D7B69F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7" name="Rectangle 73">
              <a:extLst>
                <a:ext uri="{FF2B5EF4-FFF2-40B4-BE49-F238E27FC236}">
                  <a16:creationId xmlns:a16="http://schemas.microsoft.com/office/drawing/2014/main" id="{3ACE8883-4EF7-420C-8D7E-C9B304229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8" name="Rectangle 74">
              <a:extLst>
                <a:ext uri="{FF2B5EF4-FFF2-40B4-BE49-F238E27FC236}">
                  <a16:creationId xmlns:a16="http://schemas.microsoft.com/office/drawing/2014/main" id="{CF029101-1444-428A-AED1-ACDB28166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9" name="Rectangle 75">
              <a:extLst>
                <a:ext uri="{FF2B5EF4-FFF2-40B4-BE49-F238E27FC236}">
                  <a16:creationId xmlns:a16="http://schemas.microsoft.com/office/drawing/2014/main" id="{0441F515-EFDF-43B3-93B3-63B1ADE8D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D7355805-5530-4073-BCF3-D8FF3608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1" name="Rectangle 77">
              <a:extLst>
                <a:ext uri="{FF2B5EF4-FFF2-40B4-BE49-F238E27FC236}">
                  <a16:creationId xmlns:a16="http://schemas.microsoft.com/office/drawing/2014/main" id="{971D1066-8C9C-49D1-87C3-62D4232E6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52D190F-C6B0-4987-8855-34FDBF9E0E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09887" y="2080294"/>
            <a:ext cx="1416809" cy="1417753"/>
            <a:chOff x="4388" y="2708"/>
            <a:chExt cx="1500" cy="1501"/>
          </a:xfrm>
        </p:grpSpPr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F8C1E0CF-147C-4558-9586-D3E45A9B9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6" name="Rectangle 43">
              <a:extLst>
                <a:ext uri="{FF2B5EF4-FFF2-40B4-BE49-F238E27FC236}">
                  <a16:creationId xmlns:a16="http://schemas.microsoft.com/office/drawing/2014/main" id="{6AFC454B-AF22-4DAA-A315-53F5D4C2F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D450400A-4AFB-4958-8601-EB60B7A0F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D3C1A753-AAB6-4BCF-B581-104948DF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C0CDF510-2E7A-4258-95EE-68510AC87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16560D60-A74F-4309-B814-C0F234F1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442001D1-A9AF-4B8C-8A51-2348CC8B9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49">
              <a:extLst>
                <a:ext uri="{FF2B5EF4-FFF2-40B4-BE49-F238E27FC236}">
                  <a16:creationId xmlns:a16="http://schemas.microsoft.com/office/drawing/2014/main" id="{F8436099-3642-41A8-88C8-901D36998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3" name="Rectangle 50">
              <a:extLst>
                <a:ext uri="{FF2B5EF4-FFF2-40B4-BE49-F238E27FC236}">
                  <a16:creationId xmlns:a16="http://schemas.microsoft.com/office/drawing/2014/main" id="{7909ABCD-4B44-4D1C-96DF-AB5785A6F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4" name="Rectangle 51">
              <a:extLst>
                <a:ext uri="{FF2B5EF4-FFF2-40B4-BE49-F238E27FC236}">
                  <a16:creationId xmlns:a16="http://schemas.microsoft.com/office/drawing/2014/main" id="{DAB9EA14-0836-4F98-B2F0-203B7016F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D9CC66B3-ED4A-48C8-9FE7-99D19D659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866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0E408D78-4461-4A01-B81D-E4F44528A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A59581B4-E7FD-4071-9889-F14045AC5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E69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6954E06F-79A8-489B-98B2-F65B74C0D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E0F56A2-AD8F-4833-8CFA-D23DB64AF674}"/>
              </a:ext>
            </a:extLst>
          </p:cNvPr>
          <p:cNvSpPr/>
          <p:nvPr/>
        </p:nvSpPr>
        <p:spPr>
          <a:xfrm>
            <a:off x="514601" y="4102622"/>
            <a:ext cx="3138187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경험과 과정 중심의 교육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단순한 안내서와 같은 교육이 아닌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학습자가 스스로 생각하고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더 나아갈 수 있도록 하는 교육이 되도록 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8B3554D-A077-464F-95E6-C315976E7124}"/>
              </a:ext>
            </a:extLst>
          </p:cNvPr>
          <p:cNvSpPr/>
          <p:nvPr/>
        </p:nvSpPr>
        <p:spPr>
          <a:xfrm>
            <a:off x="8021235" y="4102622"/>
            <a:ext cx="3138187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주체적인 문제 정의와 해결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스스로 문제를 정의하고 해결해보는 경험을 할 수 있도록 학습자의 주체적인 학습을 지향합니다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A6CA9BD-C97E-4A50-B77B-F982CA7D1ADB}"/>
              </a:ext>
            </a:extLst>
          </p:cNvPr>
          <p:cNvSpPr/>
          <p:nvPr/>
        </p:nvSpPr>
        <p:spPr>
          <a:xfrm>
            <a:off x="4273700" y="4102622"/>
            <a:ext cx="3138187" cy="1389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상상을 현실로 이루는 힘 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수업만 듣고 끝나는 것이 아닌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배운 것을 개인 프로젝트에 연결할 수 있도록 교육합니다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1670894-37A1-49AB-87EE-8D3243D20523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1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1F3A2EAF-192C-46A3-A61B-0EC27B3AF41D}"/>
              </a:ext>
            </a:extLst>
          </p:cNvPr>
          <p:cNvSpPr txBox="1"/>
          <p:nvPr/>
        </p:nvSpPr>
        <p:spPr>
          <a:xfrm>
            <a:off x="570300" y="767834"/>
            <a:ext cx="8352719" cy="707886"/>
          </a:xfrm>
          <a:prstGeom prst="rect">
            <a:avLst/>
          </a:prstGeom>
          <a:noFill/>
          <a:ln>
            <a:solidFill>
              <a:srgbClr val="EFECE7">
                <a:alpha val="30000"/>
              </a:srgb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ko-KR" altLang="en-US" sz="4000" b="1" kern="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자동 손 소독제 </a:t>
            </a:r>
            <a:r>
              <a:rPr lang="ko-KR" altLang="en-US" sz="4000" b="1" kern="0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디스펜서</a:t>
            </a:r>
            <a:r>
              <a:rPr lang="ko-KR" altLang="en-US" sz="4000" b="1" kern="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만들기</a:t>
            </a:r>
            <a:endParaRPr lang="ko-KR" altLang="en-US" sz="4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5BDFA6-6F53-48B9-A3A6-8D68D1F08FF0}"/>
              </a:ext>
            </a:extLst>
          </p:cNvPr>
          <p:cNvSpPr/>
          <p:nvPr/>
        </p:nvSpPr>
        <p:spPr>
          <a:xfrm>
            <a:off x="570300" y="2113330"/>
            <a:ext cx="10579665" cy="3724096"/>
          </a:xfrm>
          <a:prstGeom prst="rect">
            <a:avLst/>
          </a:prstGeom>
          <a:ln>
            <a:solidFill>
              <a:srgbClr val="EFECE7">
                <a:alpha val="30000"/>
              </a:srgbClr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</a:t>
            </a:r>
            <a:r>
              <a:rPr lang="ko-KR" altLang="en-US" sz="24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큐레이션</a:t>
            </a:r>
            <a:endParaRPr lang="en-US" altLang="ko-KR" sz="24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defTabSz="914377">
              <a:lnSpc>
                <a:spcPct val="150000"/>
              </a:lnSpc>
            </a:pPr>
            <a:endParaRPr lang="en-US" altLang="ko-KR" sz="1400" b="1" dirty="0">
              <a:ln>
                <a:solidFill>
                  <a:srgbClr val="FFFFFF">
                    <a:alpha val="3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누구의 손이 </a:t>
            </a: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닿았을지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모르는 손 소독제, </a:t>
            </a: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걱정되시나요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아두이노를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활용해 접촉 걱정 없는 자동 </a:t>
            </a: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디스펜서를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직접 만들어 보세요!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다양한 센서와 </a:t>
            </a: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아두이노를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직접 조작해보며 동작을 눈으로 확인하면,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프로그래밍의 재미도 느낄 수 있을 거예요.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아두이노를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배우고 자동 </a:t>
            </a:r>
            <a:r>
              <a:rPr lang="ko-KR" altLang="ko-KR" sz="1800" b="1" dirty="0" err="1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디스펜서를</a:t>
            </a: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만들어 보며</a:t>
            </a:r>
          </a:p>
          <a:p>
            <a:pPr>
              <a:spcAft>
                <a:spcPts val="600"/>
              </a:spcAft>
            </a:pPr>
            <a:r>
              <a:rPr lang="ko-KR" altLang="ko-KR" sz="1800" b="1" dirty="0">
                <a:ln>
                  <a:solidFill>
                    <a:srgbClr val="FFFFFF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코딩과 친해지고 안전한 방역 생활도 실천해 보아요!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58D103-B156-4BD4-BBD8-02C41DB100F9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  <p:pic>
        <p:nvPicPr>
          <p:cNvPr id="3" name="그래픽 2" descr="서적 단색으로 채워진">
            <a:extLst>
              <a:ext uri="{FF2B5EF4-FFF2-40B4-BE49-F238E27FC236}">
                <a16:creationId xmlns:a16="http://schemas.microsoft.com/office/drawing/2014/main" id="{5F6C5F57-3CA2-4443-9DD7-674DD0C7C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147" y="2113330"/>
            <a:ext cx="639375" cy="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3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5BDFA6-6F53-48B9-A3A6-8D68D1F08FF0}"/>
              </a:ext>
            </a:extLst>
          </p:cNvPr>
          <p:cNvSpPr/>
          <p:nvPr/>
        </p:nvSpPr>
        <p:spPr>
          <a:xfrm>
            <a:off x="856503" y="473125"/>
            <a:ext cx="8657520" cy="696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/>
              </a:rPr>
              <a:t>    </a:t>
            </a:r>
            <a:r>
              <a:rPr lang="ko-KR" altLang="en-US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교육 목표</a:t>
            </a:r>
            <a:endParaRPr lang="en-US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defTabSz="914377">
              <a:lnSpc>
                <a:spcPct val="150000"/>
              </a:lnSpc>
            </a:pPr>
            <a:endParaRPr lang="en-US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아두이노를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활용해 실생활의 문제를 해결해보면서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코딩에 더욱 친숙해지고 생각하는 힘을 길러요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최종 산출물을 완성하기위해 단계적으로 문제를 </a:t>
            </a: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해결해나가는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경험을 할 수 있어요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</a:t>
            </a:r>
          </a:p>
          <a:p>
            <a:pPr defTabSz="914377">
              <a:lnSpc>
                <a:spcPct val="150000"/>
              </a:lnSpc>
            </a:pPr>
            <a:endParaRPr lang="en-US" altLang="ko-KR" sz="2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latin typeface="+mn-ea"/>
              <a:cs typeface="Times New Roman" panose="02020603050405020304" pitchFamily="18" charset="0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    교육대상</a:t>
            </a:r>
            <a:r>
              <a:rPr lang="en-US" altLang="ko-KR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기간</a:t>
            </a:r>
            <a:endParaRPr lang="en-US" altLang="ko-KR" sz="2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latin typeface="+mn-ea"/>
              <a:cs typeface="Times New Roman" panose="02020603050405020304" pitchFamily="18" charset="0"/>
            </a:endParaRPr>
          </a:p>
          <a:p>
            <a:pPr defTabSz="914377">
              <a:lnSpc>
                <a:spcPct val="150000"/>
              </a:lnSpc>
            </a:pPr>
            <a:endParaRPr lang="en-US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latin typeface="+mn-ea"/>
              <a:cs typeface="Times New Roman" panose="02020603050405020304" pitchFamily="18" charset="0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교육은 중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2~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고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2 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학생을 대상으로 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차시 정도 진행될 예정입니다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수업 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시간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실습 및 질의 응답 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시간으로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한 </a:t>
            </a: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차시당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 총 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시간 정도 소요될 예정입니다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 defTabSz="914377">
              <a:lnSpc>
                <a:spcPct val="150000"/>
              </a:lnSpc>
            </a:pPr>
            <a:endParaRPr lang="en-US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latin typeface="+mn-ea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spcAft>
                <a:spcPts val="400"/>
              </a:spcAft>
            </a:pPr>
            <a:r>
              <a:rPr lang="en-US" altLang="ko-KR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    </a:t>
            </a:r>
            <a:r>
              <a:rPr lang="ko-KR" altLang="ko-KR" sz="2400" b="1" dirty="0">
                <a:ln>
                  <a:solidFill>
                    <a:srgbClr val="EFECE7">
                      <a:alpha val="30000"/>
                    </a:srgbClr>
                  </a:solidFill>
                </a:ln>
                <a:effectLst/>
                <a:latin typeface="+mn-ea"/>
                <a:cs typeface="Times New Roman" panose="02020603050405020304" pitchFamily="18" charset="0"/>
              </a:rPr>
              <a:t>주요 강의 내용</a:t>
            </a:r>
            <a:endParaRPr lang="en-US" altLang="ko-KR" sz="2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spcAft>
                <a:spcPts val="400"/>
              </a:spcAft>
            </a:pPr>
            <a:endParaRPr lang="ko-KR" altLang="ko-KR" sz="2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아두이노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키트를 활용하여 자동으로 손 소독제를 분사해주는 </a:t>
            </a: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디스펜서를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만들 예정입니다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아두이노를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사용하기 위한 기초적인 회로 지식과 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C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언어에 대한 내용을 간단하게 다룰 거예요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자주 사용되는 센서와 </a:t>
            </a:r>
            <a:r>
              <a:rPr lang="ko-KR" altLang="en-US" sz="1400" b="1" dirty="0" err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액추에이터의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 사용법을 배우고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어떻게 활용할 수 있을지 생각해봐요</a:t>
            </a:r>
            <a:r>
              <a:rPr lang="en-US" altLang="ko-KR" sz="1400" b="1" dirty="0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srgbClr val="404040"/>
                </a:solidFill>
                <a:effectLst/>
                <a:latin typeface="+mn-ea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ko-KR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solidFill>
                <a:srgbClr val="404040"/>
              </a:solidFill>
              <a:effectLst/>
              <a:ea typeface="야놀자 야체 B" panose="02020603020101020101"/>
              <a:cs typeface="Times New Roman" panose="02020603050405020304" pitchFamily="18" charset="0"/>
            </a:endParaRPr>
          </a:p>
          <a:p>
            <a:pPr defTabSz="914377">
              <a:lnSpc>
                <a:spcPct val="150000"/>
              </a:lnSpc>
            </a:pPr>
            <a:endParaRPr lang="en-US" altLang="ko-KR" sz="1400" b="1" dirty="0">
              <a:ln>
                <a:solidFill>
                  <a:srgbClr val="EFECE7">
                    <a:alpha val="30000"/>
                  </a:srgbClr>
                </a:solidFill>
              </a:ln>
              <a:effectLst/>
              <a:ea typeface="야놀자 야체 B" panose="02020603020101020101"/>
              <a:cs typeface="Times New Roman" panose="02020603050405020304" pitchFamily="18" charset="0"/>
            </a:endParaRPr>
          </a:p>
          <a:p>
            <a:pPr defTabSz="914377">
              <a:lnSpc>
                <a:spcPct val="150000"/>
              </a:lnSpc>
            </a:pPr>
            <a:endParaRPr lang="ko-KR" altLang="ko-KR" sz="1800" b="1" dirty="0">
              <a:ln>
                <a:solidFill>
                  <a:srgbClr val="EFECE7">
                    <a:alpha val="30000"/>
                  </a:srgbClr>
                </a:solidFill>
              </a:ln>
              <a:solidFill>
                <a:srgbClr val="B6332E"/>
              </a:solidFill>
              <a:effectLst/>
              <a:ea typeface="야놀자 야체 B" panose="02020603020101020101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06D9BE-C8F5-4884-915B-2EA869264523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  <p:pic>
        <p:nvPicPr>
          <p:cNvPr id="5" name="그래픽 4" descr="서적 단색으로 채워진">
            <a:extLst>
              <a:ext uri="{FF2B5EF4-FFF2-40B4-BE49-F238E27FC236}">
                <a16:creationId xmlns:a16="http://schemas.microsoft.com/office/drawing/2014/main" id="{B0A36D6E-9C13-4E42-9F3B-5CF9EC45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64" y="515165"/>
            <a:ext cx="639375" cy="639375"/>
          </a:xfrm>
          <a:prstGeom prst="rect">
            <a:avLst/>
          </a:prstGeom>
        </p:spPr>
      </p:pic>
      <p:pic>
        <p:nvPicPr>
          <p:cNvPr id="6" name="그래픽 5" descr="서적 단색으로 채워진">
            <a:extLst>
              <a:ext uri="{FF2B5EF4-FFF2-40B4-BE49-F238E27FC236}">
                <a16:creationId xmlns:a16="http://schemas.microsoft.com/office/drawing/2014/main" id="{EC3B5229-26EE-4F66-9C34-F2D03611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64" y="2580208"/>
            <a:ext cx="639375" cy="639375"/>
          </a:xfrm>
          <a:prstGeom prst="rect">
            <a:avLst/>
          </a:prstGeom>
        </p:spPr>
      </p:pic>
      <p:pic>
        <p:nvPicPr>
          <p:cNvPr id="7" name="그래픽 6" descr="서적 단색으로 채워진">
            <a:extLst>
              <a:ext uri="{FF2B5EF4-FFF2-40B4-BE49-F238E27FC236}">
                <a16:creationId xmlns:a16="http://schemas.microsoft.com/office/drawing/2014/main" id="{D94B541D-E2FF-4C85-BFEA-400523B5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65" y="4413780"/>
            <a:ext cx="639375" cy="6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2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04DF595-F60C-45E3-8181-4C186A394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415800"/>
              </p:ext>
            </p:extLst>
          </p:nvPr>
        </p:nvGraphicFramePr>
        <p:xfrm>
          <a:off x="1250594" y="3342752"/>
          <a:ext cx="8366551" cy="3176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모서리가 둥근 직사각형 110">
            <a:extLst>
              <a:ext uri="{FF2B5EF4-FFF2-40B4-BE49-F238E27FC236}">
                <a16:creationId xmlns:a16="http://schemas.microsoft.com/office/drawing/2014/main" id="{B23E6FA4-2902-4EA2-A6EA-18E17F763581}"/>
              </a:ext>
            </a:extLst>
          </p:cNvPr>
          <p:cNvSpPr/>
          <p:nvPr/>
        </p:nvSpPr>
        <p:spPr>
          <a:xfrm>
            <a:off x="5198513" y="4902225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8668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ko-KR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45%</a:t>
            </a:r>
            <a:endParaRPr lang="ko-KR" altLang="en-US" sz="12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E2FE36-8AC4-40F4-985C-0A45E6DE4545}"/>
              </a:ext>
            </a:extLst>
          </p:cNvPr>
          <p:cNvGrpSpPr/>
          <p:nvPr/>
        </p:nvGrpSpPr>
        <p:grpSpPr>
          <a:xfrm>
            <a:off x="5343869" y="5223065"/>
            <a:ext cx="180000" cy="180000"/>
            <a:chOff x="10805697" y="5256797"/>
            <a:chExt cx="128492" cy="12849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4F5AABE-DDD6-4DA1-8F6A-3B0777AC079D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A3DBCB3-3441-4978-9DE7-9B972F636C5B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866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altLang="ko-KR" sz="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모서리가 둥근 직사각형 114">
            <a:extLst>
              <a:ext uri="{FF2B5EF4-FFF2-40B4-BE49-F238E27FC236}">
                <a16:creationId xmlns:a16="http://schemas.microsoft.com/office/drawing/2014/main" id="{8BCD65E1-7F97-4B86-93D9-BB8BD36ED4C6}"/>
              </a:ext>
            </a:extLst>
          </p:cNvPr>
          <p:cNvSpPr/>
          <p:nvPr/>
        </p:nvSpPr>
        <p:spPr>
          <a:xfrm>
            <a:off x="6788505" y="4061974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FEDBB3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ko-KR" sz="1200" b="1" dirty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rPr>
              <a:t>70%</a:t>
            </a:r>
            <a:endParaRPr lang="ko-KR" altLang="en-US" sz="1200" b="1" dirty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03FF96-2A86-472D-9E0B-EF53E2C7702F}"/>
              </a:ext>
            </a:extLst>
          </p:cNvPr>
          <p:cNvGrpSpPr/>
          <p:nvPr/>
        </p:nvGrpSpPr>
        <p:grpSpPr>
          <a:xfrm>
            <a:off x="6973157" y="4437494"/>
            <a:ext cx="180000" cy="180000"/>
            <a:chOff x="10805697" y="5256797"/>
            <a:chExt cx="128492" cy="1284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FAC1A74-2813-4E69-AE43-925FE22BE0B1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1E0344-DF4B-4B92-83E8-6395F6E80018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FEDB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altLang="ko-KR" sz="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A66DCD-B82D-4857-8DDB-A28E43D31FEA}"/>
              </a:ext>
            </a:extLst>
          </p:cNvPr>
          <p:cNvSpPr/>
          <p:nvPr/>
        </p:nvSpPr>
        <p:spPr>
          <a:xfrm>
            <a:off x="884589" y="1116978"/>
            <a:ext cx="3010885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 2.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다양한 센서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알아가기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활용되는 다양한 입출력 센서의 기능과 사용법을 알아봐요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같은 범주의 여러 센서를 배울 수 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모서리가 둥근 직사각형 120">
            <a:extLst>
              <a:ext uri="{FF2B5EF4-FFF2-40B4-BE49-F238E27FC236}">
                <a16:creationId xmlns:a16="http://schemas.microsoft.com/office/drawing/2014/main" id="{126CD724-3F42-4055-8215-645E59856AB7}"/>
              </a:ext>
            </a:extLst>
          </p:cNvPr>
          <p:cNvSpPr/>
          <p:nvPr/>
        </p:nvSpPr>
        <p:spPr>
          <a:xfrm>
            <a:off x="3522734" y="5313065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E6907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ko-KR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20%</a:t>
            </a:r>
            <a:endParaRPr lang="ko-KR" altLang="en-US" sz="12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06098B-5DCB-48EF-AB39-84CC8F1AE3D1}"/>
              </a:ext>
            </a:extLst>
          </p:cNvPr>
          <p:cNvGrpSpPr/>
          <p:nvPr/>
        </p:nvGrpSpPr>
        <p:grpSpPr>
          <a:xfrm>
            <a:off x="3758089" y="5637506"/>
            <a:ext cx="180000" cy="180000"/>
            <a:chOff x="10805697" y="5256797"/>
            <a:chExt cx="128492" cy="12849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0B36A0B-9377-4ED7-B82E-8A3716BB9386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C5F3ED0-0195-4004-B56C-4870AB7B1ADC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69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altLang="ko-KR" sz="7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29D44F-5643-42E9-8CDC-2D2D63D75980}"/>
              </a:ext>
            </a:extLst>
          </p:cNvPr>
          <p:cNvSpPr/>
          <p:nvPr/>
        </p:nvSpPr>
        <p:spPr>
          <a:xfrm>
            <a:off x="436797" y="3246263"/>
            <a:ext cx="3589589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 1.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아두이노와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친해지기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아두이노의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회로를 구성하기 위한 기초적인 전자회로 지식과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IDE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를 사용하기 위해 간단한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언어 기초를 짚어보고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시리얼 통신에 대해 알아봐요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F98751-94F9-463D-96A3-9BB339E33BD6}"/>
              </a:ext>
            </a:extLst>
          </p:cNvPr>
          <p:cNvGrpSpPr/>
          <p:nvPr/>
        </p:nvGrpSpPr>
        <p:grpSpPr>
          <a:xfrm>
            <a:off x="8623532" y="3781882"/>
            <a:ext cx="180000" cy="180000"/>
            <a:chOff x="10805697" y="5256797"/>
            <a:chExt cx="128492" cy="12849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EDA6845-E431-4A4B-828A-87D637AAA87B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6D50A4F-B1E5-475C-9C9F-C7FC4C9428A4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9BD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altLang="ko-KR" sz="7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`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F79EF5-612D-49F2-A052-823CE05E5351}"/>
              </a:ext>
            </a:extLst>
          </p:cNvPr>
          <p:cNvSpPr/>
          <p:nvPr/>
        </p:nvSpPr>
        <p:spPr>
          <a:xfrm>
            <a:off x="4799061" y="1218993"/>
            <a:ext cx="3010885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 3.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센서 활용하기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과제를 수행하며 앞서 배운 센서의 사용법을 익히며 코딩에 자신감을 얻어요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입력과 출력 센서를 사용하여 특정 기능을 구현하도록 실습해요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CF2D9E-9EBF-4448-878D-03A772288653}"/>
              </a:ext>
            </a:extLst>
          </p:cNvPr>
          <p:cNvSpPr/>
          <p:nvPr/>
        </p:nvSpPr>
        <p:spPr>
          <a:xfrm>
            <a:off x="8713532" y="1126660"/>
            <a:ext cx="3010885" cy="16262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 4.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자동 손소독제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	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디스펜서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완성하기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지금까지 배운 지식을 종합해 자동 손소독제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디스펜서를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만들어요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다양한 기능이 추가 될 수 있어요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A8F3DC8-A237-427E-A21C-4FE26D844486}"/>
              </a:ext>
            </a:extLst>
          </p:cNvPr>
          <p:cNvCxnSpPr>
            <a:cxnSpLocks/>
          </p:cNvCxnSpPr>
          <p:nvPr/>
        </p:nvCxnSpPr>
        <p:spPr>
          <a:xfrm>
            <a:off x="1105237" y="4689633"/>
            <a:ext cx="2344750" cy="757529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DF4EB6B-F0A3-49E5-BAC4-053677BCFFBC}"/>
              </a:ext>
            </a:extLst>
          </p:cNvPr>
          <p:cNvCxnSpPr>
            <a:cxnSpLocks/>
          </p:cNvCxnSpPr>
          <p:nvPr/>
        </p:nvCxnSpPr>
        <p:spPr>
          <a:xfrm>
            <a:off x="3186056" y="2373925"/>
            <a:ext cx="2038713" cy="2543936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5B66392-34F7-4FC8-A50D-1A3DCDAF0C7C}"/>
              </a:ext>
            </a:extLst>
          </p:cNvPr>
          <p:cNvCxnSpPr>
            <a:cxnSpLocks/>
          </p:cNvCxnSpPr>
          <p:nvPr/>
        </p:nvCxnSpPr>
        <p:spPr>
          <a:xfrm>
            <a:off x="6400670" y="2671607"/>
            <a:ext cx="662487" cy="1327227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B55CAD4-E5B8-4161-998F-10E2D5A7627F}"/>
              </a:ext>
            </a:extLst>
          </p:cNvPr>
          <p:cNvCxnSpPr>
            <a:cxnSpLocks/>
          </p:cNvCxnSpPr>
          <p:nvPr/>
        </p:nvCxnSpPr>
        <p:spPr>
          <a:xfrm flipH="1">
            <a:off x="8704469" y="2671607"/>
            <a:ext cx="59769" cy="769433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110">
            <a:extLst>
              <a:ext uri="{FF2B5EF4-FFF2-40B4-BE49-F238E27FC236}">
                <a16:creationId xmlns:a16="http://schemas.microsoft.com/office/drawing/2014/main" id="{74879852-4483-418B-83B6-648E3B18BA16}"/>
              </a:ext>
            </a:extLst>
          </p:cNvPr>
          <p:cNvSpPr/>
          <p:nvPr/>
        </p:nvSpPr>
        <p:spPr>
          <a:xfrm>
            <a:off x="8366823" y="3441040"/>
            <a:ext cx="702882" cy="293908"/>
          </a:xfrm>
          <a:prstGeom prst="roundRect">
            <a:avLst>
              <a:gd name="adj" fmla="val 50000"/>
            </a:avLst>
          </a:prstGeom>
          <a:solidFill>
            <a:srgbClr val="9BD1B9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altLang="ko-KR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100%</a:t>
            </a:r>
            <a:endParaRPr lang="ko-KR" altLang="en-US" sz="12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F5994B-09CF-4560-B9C8-1A37AC254B30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57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102">
            <a:extLst>
              <a:ext uri="{FF2B5EF4-FFF2-40B4-BE49-F238E27FC236}">
                <a16:creationId xmlns:a16="http://schemas.microsoft.com/office/drawing/2014/main" id="{27D4C5ED-097B-40BF-8836-6EB20FD3B59F}"/>
              </a:ext>
            </a:extLst>
          </p:cNvPr>
          <p:cNvSpPr/>
          <p:nvPr/>
        </p:nvSpPr>
        <p:spPr>
          <a:xfrm>
            <a:off x="865998" y="1159898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rgbClr val="F47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5DE508-13DB-4029-9B21-0A051ABE3714}"/>
              </a:ext>
            </a:extLst>
          </p:cNvPr>
          <p:cNvSpPr/>
          <p:nvPr/>
        </p:nvSpPr>
        <p:spPr>
          <a:xfrm>
            <a:off x="1036587" y="3801499"/>
            <a:ext cx="3261313" cy="2067810"/>
          </a:xfrm>
          <a:prstGeom prst="rect">
            <a:avLst/>
          </a:prstGeom>
          <a:ln>
            <a:solidFill>
              <a:srgbClr val="EFECE7">
                <a:alpha val="30000"/>
              </a:srgbClr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아두이노와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친해지기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차시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아두이노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소개와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IDE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설치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기초적인 전자회로 지식과 시리얼 통신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간단한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C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언어 기초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A0F23AF0-F104-4FF0-A254-EE9269293EC9}"/>
              </a:ext>
            </a:extLst>
          </p:cNvPr>
          <p:cNvSpPr>
            <a:spLocks noEditPoints="1"/>
          </p:cNvSpPr>
          <p:nvPr/>
        </p:nvSpPr>
        <p:spPr bwMode="auto">
          <a:xfrm>
            <a:off x="1770322" y="1718103"/>
            <a:ext cx="488043" cy="59917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ko-KR" altLang="en-US" sz="36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1C965A-F4D1-4747-812D-801D2237E6D7}"/>
              </a:ext>
            </a:extLst>
          </p:cNvPr>
          <p:cNvSpPr/>
          <p:nvPr/>
        </p:nvSpPr>
        <p:spPr>
          <a:xfrm>
            <a:off x="1535325" y="2307755"/>
            <a:ext cx="90088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Step. 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691E0F-BAD9-43DC-8A97-FD547F45F589}"/>
              </a:ext>
            </a:extLst>
          </p:cNvPr>
          <p:cNvSpPr/>
          <p:nvPr/>
        </p:nvSpPr>
        <p:spPr>
          <a:xfrm>
            <a:off x="910983" y="2867191"/>
            <a:ext cx="56297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</a:t>
            </a:r>
            <a:r>
              <a:rPr lang="en-US" altLang="ko-KR" sz="105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%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4FFCA87-86B3-4357-A5C5-2D8F01154410}"/>
              </a:ext>
            </a:extLst>
          </p:cNvPr>
          <p:cNvSpPr/>
          <p:nvPr/>
        </p:nvSpPr>
        <p:spPr>
          <a:xfrm>
            <a:off x="1078627" y="1370352"/>
            <a:ext cx="1814287" cy="1814287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자유형 101">
            <a:extLst>
              <a:ext uri="{FF2B5EF4-FFF2-40B4-BE49-F238E27FC236}">
                <a16:creationId xmlns:a16="http://schemas.microsoft.com/office/drawing/2014/main" id="{72FCBA45-415D-4B76-9F07-3AF77B9A971B}"/>
              </a:ext>
            </a:extLst>
          </p:cNvPr>
          <p:cNvSpPr/>
          <p:nvPr/>
        </p:nvSpPr>
        <p:spPr>
          <a:xfrm>
            <a:off x="4447398" y="1159898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rgbClr val="7C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384815-DCF6-4713-B9BF-95D2E919D4A3}"/>
              </a:ext>
            </a:extLst>
          </p:cNvPr>
          <p:cNvSpPr/>
          <p:nvPr/>
        </p:nvSpPr>
        <p:spPr>
          <a:xfrm>
            <a:off x="4617987" y="3801499"/>
            <a:ext cx="2458437" cy="2321726"/>
          </a:xfrm>
          <a:prstGeom prst="rect">
            <a:avLst/>
          </a:prstGeom>
          <a:ln>
            <a:solidFill>
              <a:srgbClr val="EFECE7">
                <a:alpha val="30000"/>
              </a:srgbClr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다양한 센서 활용하기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차시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~ 4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차시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각 차시마다 입출력 센서의 기능과 사용법 교육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+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과제 수행을 통한 실습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-1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시간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+ 1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시간 소요 예상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EE1710D-E5C4-41C2-80CA-DDC0CA0A88E3}"/>
              </a:ext>
            </a:extLst>
          </p:cNvPr>
          <p:cNvSpPr>
            <a:spLocks noEditPoints="1"/>
          </p:cNvSpPr>
          <p:nvPr/>
        </p:nvSpPr>
        <p:spPr bwMode="auto">
          <a:xfrm>
            <a:off x="5351722" y="1718103"/>
            <a:ext cx="488043" cy="59917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ko-KR" altLang="en-US" sz="36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F0EAF-9C25-41FD-A533-96203CA1B794}"/>
              </a:ext>
            </a:extLst>
          </p:cNvPr>
          <p:cNvSpPr/>
          <p:nvPr/>
        </p:nvSpPr>
        <p:spPr>
          <a:xfrm>
            <a:off x="5116724" y="2307755"/>
            <a:ext cx="90088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Step. 2</a:t>
            </a:r>
          </a:p>
          <a:p>
            <a:pPr algn="ctr"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Step. 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B66453-2640-4E52-A9E6-14C836311BC3}"/>
              </a:ext>
            </a:extLst>
          </p:cNvPr>
          <p:cNvSpPr/>
          <p:nvPr/>
        </p:nvSpPr>
        <p:spPr>
          <a:xfrm>
            <a:off x="4492383" y="2867191"/>
            <a:ext cx="56297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70</a:t>
            </a:r>
            <a:r>
              <a:rPr lang="en-US" altLang="ko-KR" sz="105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%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23A2132C-9363-41BF-ADF4-0B03212F24A0}"/>
              </a:ext>
            </a:extLst>
          </p:cNvPr>
          <p:cNvSpPr/>
          <p:nvPr/>
        </p:nvSpPr>
        <p:spPr>
          <a:xfrm>
            <a:off x="4660027" y="1370352"/>
            <a:ext cx="1814287" cy="1814287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00">
            <a:extLst>
              <a:ext uri="{FF2B5EF4-FFF2-40B4-BE49-F238E27FC236}">
                <a16:creationId xmlns:a16="http://schemas.microsoft.com/office/drawing/2014/main" id="{1C11C774-8B7D-4B32-9F36-C705467D3A85}"/>
              </a:ext>
            </a:extLst>
          </p:cNvPr>
          <p:cNvSpPr/>
          <p:nvPr/>
        </p:nvSpPr>
        <p:spPr>
          <a:xfrm>
            <a:off x="8028798" y="1159898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215371-E297-4D23-8AE0-1DD39B59CADC}"/>
              </a:ext>
            </a:extLst>
          </p:cNvPr>
          <p:cNvSpPr/>
          <p:nvPr/>
        </p:nvSpPr>
        <p:spPr>
          <a:xfrm>
            <a:off x="8166216" y="3801499"/>
            <a:ext cx="3689893" cy="1813895"/>
          </a:xfrm>
          <a:prstGeom prst="rect">
            <a:avLst/>
          </a:prstGeom>
          <a:ln>
            <a:solidFill>
              <a:srgbClr val="EFECE7">
                <a:alpha val="30000"/>
              </a:srgbClr>
            </a:solidFill>
          </a:ln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자동 손소독제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디스펜서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완성하기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차시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최종 산출물인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디스펜서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완성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914377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추가 기능으로 자유도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난이도 조절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56F6C60-D76D-4ACD-AB2F-8901B198C08F}"/>
              </a:ext>
            </a:extLst>
          </p:cNvPr>
          <p:cNvSpPr>
            <a:spLocks noEditPoints="1"/>
          </p:cNvSpPr>
          <p:nvPr/>
        </p:nvSpPr>
        <p:spPr bwMode="auto">
          <a:xfrm>
            <a:off x="8933122" y="1718103"/>
            <a:ext cx="488043" cy="599179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ko-KR" altLang="en-US" sz="36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D098F3-0C78-4628-9076-08C29573CFD9}"/>
              </a:ext>
            </a:extLst>
          </p:cNvPr>
          <p:cNvSpPr/>
          <p:nvPr/>
        </p:nvSpPr>
        <p:spPr>
          <a:xfrm>
            <a:off x="8698124" y="2307755"/>
            <a:ext cx="90088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Step. 4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75FF6B-4F86-43BD-8F98-912CD91C7056}"/>
              </a:ext>
            </a:extLst>
          </p:cNvPr>
          <p:cNvSpPr/>
          <p:nvPr/>
        </p:nvSpPr>
        <p:spPr>
          <a:xfrm>
            <a:off x="8073783" y="2867191"/>
            <a:ext cx="652743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en-US" altLang="ko-KR" sz="105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%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F39698C4-1B8D-4C63-91BA-8B6508E5E88C}"/>
              </a:ext>
            </a:extLst>
          </p:cNvPr>
          <p:cNvSpPr/>
          <p:nvPr/>
        </p:nvSpPr>
        <p:spPr>
          <a:xfrm>
            <a:off x="8241427" y="1370352"/>
            <a:ext cx="1814287" cy="1814287"/>
          </a:xfrm>
          <a:prstGeom prst="arc">
            <a:avLst>
              <a:gd name="adj1" fmla="val 10511135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4E149F-135C-4602-9B23-6B955DEC3C1C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0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6">
            <a:extLst>
              <a:ext uri="{FF2B5EF4-FFF2-40B4-BE49-F238E27FC236}">
                <a16:creationId xmlns:a16="http://schemas.microsoft.com/office/drawing/2014/main" id="{AEFDBBCA-3AB8-4F78-BC99-F6FCD1897902}"/>
              </a:ext>
            </a:extLst>
          </p:cNvPr>
          <p:cNvSpPr/>
          <p:nvPr/>
        </p:nvSpPr>
        <p:spPr>
          <a:xfrm>
            <a:off x="867948" y="1791908"/>
            <a:ext cx="3012323" cy="2037231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17">
            <a:extLst>
              <a:ext uri="{FF2B5EF4-FFF2-40B4-BE49-F238E27FC236}">
                <a16:creationId xmlns:a16="http://schemas.microsoft.com/office/drawing/2014/main" id="{A5596259-DC81-4630-9847-3D5A3E9193B3}"/>
              </a:ext>
            </a:extLst>
          </p:cNvPr>
          <p:cNvSpPr/>
          <p:nvPr/>
        </p:nvSpPr>
        <p:spPr>
          <a:xfrm>
            <a:off x="867950" y="3979785"/>
            <a:ext cx="3014608" cy="2037232"/>
          </a:xfrm>
          <a:prstGeom prst="roundRect">
            <a:avLst>
              <a:gd name="adj" fmla="val 9744"/>
            </a:avLst>
          </a:prstGeom>
          <a:solidFill>
            <a:srgbClr val="E6907F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거리를 측정할 수 있는 방법에 대해 알아봐요</a:t>
            </a:r>
            <a:r>
              <a:rPr lang="en-US" altLang="ko-KR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소리를 내는 방법에 대해 알아봐요</a:t>
            </a:r>
            <a:r>
              <a:rPr lang="en-US" altLang="ko-KR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초음파 센서와 </a:t>
            </a:r>
            <a:r>
              <a:rPr lang="ko-KR" altLang="en-US" sz="1200" b="1" dirty="0" err="1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부저를</a:t>
            </a:r>
            <a:r>
              <a:rPr lang="ko-KR" altLang="en-US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이용해 간단한 동작을 구현해봐요</a:t>
            </a:r>
            <a:r>
              <a:rPr lang="en-US" altLang="ko-KR" sz="1200" b="1" dirty="0">
                <a:ln>
                  <a:solidFill>
                    <a:srgbClr val="E6907F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5DA0E3-0071-45F8-AA4E-909158DFC853}"/>
              </a:ext>
            </a:extLst>
          </p:cNvPr>
          <p:cNvGrpSpPr/>
          <p:nvPr/>
        </p:nvGrpSpPr>
        <p:grpSpPr>
          <a:xfrm>
            <a:off x="843190" y="1286022"/>
            <a:ext cx="3014609" cy="2900576"/>
            <a:chOff x="1155220" y="1980622"/>
            <a:chExt cx="3014609" cy="290057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899D46-60D4-4CEF-BD62-2AEB12A53A36}"/>
                </a:ext>
              </a:extLst>
            </p:cNvPr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모서리가 둥근 직사각형 20">
              <a:extLst>
                <a:ext uri="{FF2B5EF4-FFF2-40B4-BE49-F238E27FC236}">
                  <a16:creationId xmlns:a16="http://schemas.microsoft.com/office/drawing/2014/main" id="{33204088-A6D8-4D04-B645-FDC228EB92D1}"/>
                </a:ext>
              </a:extLst>
            </p:cNvPr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lnSpc>
                  <a:spcPct val="150000"/>
                </a:lnSpc>
              </a:pPr>
              <a:r>
                <a:rPr lang="ko-KR" altLang="en-US" sz="1300" b="1" dirty="0" err="1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삐빅</a:t>
              </a:r>
              <a:r>
                <a:rPr lang="en-US" altLang="ko-KR" sz="1300" b="1" dirty="0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1300" b="1" dirty="0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더 이상 접근 금지</a:t>
              </a:r>
              <a:r>
                <a:rPr lang="en-US" altLang="ko-KR" sz="1300" b="1" dirty="0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!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8F887F6-21CB-42FB-AF84-2563C6CE5B68}"/>
                </a:ext>
              </a:extLst>
            </p:cNvPr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모서리가 둥근 직사각형 32">
              <a:extLst>
                <a:ext uri="{FF2B5EF4-FFF2-40B4-BE49-F238E27FC236}">
                  <a16:creationId xmlns:a16="http://schemas.microsoft.com/office/drawing/2014/main" id="{84BE858C-5D04-4C89-B7DF-93ED0C097FD1}"/>
                </a:ext>
              </a:extLst>
            </p:cNvPr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2E9C0A-7725-4F72-9DC4-1D8B1E815D14}"/>
                </a:ext>
              </a:extLst>
            </p:cNvPr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ADAB9BD-B3C2-40F2-AF9E-1EF09ED972BD}"/>
                </a:ext>
              </a:extLst>
            </p:cNvPr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모서리가 둥근 직사각형 35">
              <a:extLst>
                <a:ext uri="{FF2B5EF4-FFF2-40B4-BE49-F238E27FC236}">
                  <a16:creationId xmlns:a16="http://schemas.microsoft.com/office/drawing/2014/main" id="{2360926F-63B2-45AF-85D4-998AA77EF826}"/>
                </a:ext>
              </a:extLst>
            </p:cNvPr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051366-9D53-4E7F-A9B2-E8BE9BF3C5F2}"/>
                </a:ext>
              </a:extLst>
            </p:cNvPr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4F2C911-ADF5-4CD8-8844-8480F2D0738E}"/>
                </a:ext>
              </a:extLst>
            </p:cNvPr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모서리가 둥근 직사각형 38">
              <a:extLst>
                <a:ext uri="{FF2B5EF4-FFF2-40B4-BE49-F238E27FC236}">
                  <a16:creationId xmlns:a16="http://schemas.microsoft.com/office/drawing/2014/main" id="{10F6C3B2-176C-4960-A52C-991EF2E2BE76}"/>
                </a:ext>
              </a:extLst>
            </p:cNvPr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773A430-3207-4542-86EB-EC4EA6FDFDA6}"/>
                </a:ext>
              </a:extLst>
            </p:cNvPr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7168BB0-8EE7-4550-BBC1-5058C24FB4CB}"/>
                </a:ext>
              </a:extLst>
            </p:cNvPr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모서리가 둥근 직사각형 41">
              <a:extLst>
                <a:ext uri="{FF2B5EF4-FFF2-40B4-BE49-F238E27FC236}">
                  <a16:creationId xmlns:a16="http://schemas.microsoft.com/office/drawing/2014/main" id="{B0BA724A-695C-4A73-AFEF-886E9FC94485}"/>
                </a:ext>
              </a:extLst>
            </p:cNvPr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모서리가 둥근 직사각형 42">
            <a:extLst>
              <a:ext uri="{FF2B5EF4-FFF2-40B4-BE49-F238E27FC236}">
                <a16:creationId xmlns:a16="http://schemas.microsoft.com/office/drawing/2014/main" id="{915D6CAA-B0C1-4515-B509-CCA29E6CE156}"/>
              </a:ext>
            </a:extLst>
          </p:cNvPr>
          <p:cNvSpPr/>
          <p:nvPr/>
        </p:nvSpPr>
        <p:spPr>
          <a:xfrm>
            <a:off x="4573988" y="1791908"/>
            <a:ext cx="3012323" cy="2037231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43">
            <a:extLst>
              <a:ext uri="{FF2B5EF4-FFF2-40B4-BE49-F238E27FC236}">
                <a16:creationId xmlns:a16="http://schemas.microsoft.com/office/drawing/2014/main" id="{D7921C4B-EFA5-4FA8-84B1-882D7477291A}"/>
              </a:ext>
            </a:extLst>
          </p:cNvPr>
          <p:cNvSpPr/>
          <p:nvPr/>
        </p:nvSpPr>
        <p:spPr>
          <a:xfrm>
            <a:off x="4573990" y="3979785"/>
            <a:ext cx="3014608" cy="2037231"/>
          </a:xfrm>
          <a:prstGeom prst="roundRect">
            <a:avLst>
              <a:gd name="adj" fmla="val 9744"/>
            </a:avLst>
          </a:prstGeom>
          <a:solidFill>
            <a:srgbClr val="866867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 defTabSz="914377">
              <a:lnSpc>
                <a:spcPct val="150000"/>
              </a:lnSpc>
            </a:pPr>
            <a:r>
              <a:rPr lang="ko-KR" altLang="en-US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가속도 센서에 대해 알아봐요</a:t>
            </a:r>
            <a:r>
              <a:rPr lang="en-US" altLang="ko-KR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빛을 내는 방법에 대해 알아봐요</a:t>
            </a:r>
            <a:r>
              <a:rPr lang="en-US" altLang="ko-KR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가속도 센서와 </a:t>
            </a:r>
            <a:r>
              <a:rPr lang="en-US" altLang="ko-KR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LED</a:t>
            </a:r>
            <a:r>
              <a:rPr lang="ko-KR" altLang="en-US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를 이용해 간단한 동작을 구현해봐요</a:t>
            </a:r>
            <a:r>
              <a:rPr lang="en-US" altLang="ko-KR" sz="1200" b="1">
                <a:ln>
                  <a:solidFill>
                    <a:srgbClr val="EFECE7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200" b="1" dirty="0">
              <a:ln>
                <a:solidFill>
                  <a:srgbClr val="EFECE7">
                    <a:alpha val="30000"/>
                  </a:srgbClr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25956F-BC01-4E2D-905A-FB389CAC355E}"/>
              </a:ext>
            </a:extLst>
          </p:cNvPr>
          <p:cNvGrpSpPr/>
          <p:nvPr/>
        </p:nvGrpSpPr>
        <p:grpSpPr>
          <a:xfrm>
            <a:off x="4573989" y="1289830"/>
            <a:ext cx="3014609" cy="2900576"/>
            <a:chOff x="1155220" y="1980622"/>
            <a:chExt cx="3014609" cy="290057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9D94EB6-69B4-42DF-9909-C5B927317EAE}"/>
                </a:ext>
              </a:extLst>
            </p:cNvPr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모서리가 둥근 직사각형 46">
              <a:extLst>
                <a:ext uri="{FF2B5EF4-FFF2-40B4-BE49-F238E27FC236}">
                  <a16:creationId xmlns:a16="http://schemas.microsoft.com/office/drawing/2014/main" id="{B8EDA7BF-DCFC-44D1-B2DC-7C82B0B64EA2}"/>
                </a:ext>
              </a:extLst>
            </p:cNvPr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lnSpc>
                  <a:spcPct val="150000"/>
                </a:lnSpc>
              </a:pPr>
              <a:r>
                <a:rPr lang="ko-KR" altLang="en-US" sz="1300" b="1" dirty="0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흔들어 빛을 내 봐요</a:t>
              </a:r>
              <a:endParaRPr lang="en-US" altLang="ko-KR" sz="1300" b="1" dirty="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FBFD9D6-35F7-428B-8C76-2720332C1239}"/>
                </a:ext>
              </a:extLst>
            </p:cNvPr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3" name="모서리가 둥근 직사각형 48">
              <a:extLst>
                <a:ext uri="{FF2B5EF4-FFF2-40B4-BE49-F238E27FC236}">
                  <a16:creationId xmlns:a16="http://schemas.microsoft.com/office/drawing/2014/main" id="{6658768D-040D-49BB-93A0-4CFDCB451FA7}"/>
                </a:ext>
              </a:extLst>
            </p:cNvPr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DF08696-C594-42C4-A0FF-C5B38A3A491B}"/>
                </a:ext>
              </a:extLst>
            </p:cNvPr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05DB4D3-E113-45FA-81EF-538D3B4A0DAA}"/>
                </a:ext>
              </a:extLst>
            </p:cNvPr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6" name="모서리가 둥근 직사각형 51">
              <a:extLst>
                <a:ext uri="{FF2B5EF4-FFF2-40B4-BE49-F238E27FC236}">
                  <a16:creationId xmlns:a16="http://schemas.microsoft.com/office/drawing/2014/main" id="{003593D9-BB73-4F16-8EFD-D67F6632E881}"/>
                </a:ext>
              </a:extLst>
            </p:cNvPr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BEDA9F9-5F76-4D3D-84FA-BCCE902D3569}"/>
                </a:ext>
              </a:extLst>
            </p:cNvPr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4DB45C0-B498-4748-8B9C-BDDFA11E5DD8}"/>
                </a:ext>
              </a:extLst>
            </p:cNvPr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모서리가 둥근 직사각형 54">
              <a:extLst>
                <a:ext uri="{FF2B5EF4-FFF2-40B4-BE49-F238E27FC236}">
                  <a16:creationId xmlns:a16="http://schemas.microsoft.com/office/drawing/2014/main" id="{78733947-8B7D-4B28-AB9D-175CE56ABA3E}"/>
                </a:ext>
              </a:extLst>
            </p:cNvPr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5FD6327-98F4-4226-9DE3-11470DB4EF46}"/>
                </a:ext>
              </a:extLst>
            </p:cNvPr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965E07D-FE8F-4345-AE4D-FAB5A5E37807}"/>
                </a:ext>
              </a:extLst>
            </p:cNvPr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모서리가 둥근 직사각형 57">
              <a:extLst>
                <a:ext uri="{FF2B5EF4-FFF2-40B4-BE49-F238E27FC236}">
                  <a16:creationId xmlns:a16="http://schemas.microsoft.com/office/drawing/2014/main" id="{1251CDB3-4A75-4AED-AAB7-C53FD43E390F}"/>
                </a:ext>
              </a:extLst>
            </p:cNvPr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3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53" name="모서리가 둥근 직사각형 58">
            <a:extLst>
              <a:ext uri="{FF2B5EF4-FFF2-40B4-BE49-F238E27FC236}">
                <a16:creationId xmlns:a16="http://schemas.microsoft.com/office/drawing/2014/main" id="{DA6877C3-FD80-443A-95B6-93173C61D236}"/>
              </a:ext>
            </a:extLst>
          </p:cNvPr>
          <p:cNvSpPr/>
          <p:nvPr/>
        </p:nvSpPr>
        <p:spPr>
          <a:xfrm>
            <a:off x="8280028" y="1791908"/>
            <a:ext cx="3012323" cy="2037231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9">
            <a:extLst>
              <a:ext uri="{FF2B5EF4-FFF2-40B4-BE49-F238E27FC236}">
                <a16:creationId xmlns:a16="http://schemas.microsoft.com/office/drawing/2014/main" id="{2DA0A035-2186-4F74-8AEC-19A933939A1E}"/>
              </a:ext>
            </a:extLst>
          </p:cNvPr>
          <p:cNvSpPr/>
          <p:nvPr/>
        </p:nvSpPr>
        <p:spPr>
          <a:xfrm>
            <a:off x="8280030" y="3979785"/>
            <a:ext cx="3014608" cy="2037231"/>
          </a:xfrm>
          <a:prstGeom prst="roundRect">
            <a:avLst>
              <a:gd name="adj" fmla="val 9744"/>
            </a:avLst>
          </a:prstGeom>
          <a:solidFill>
            <a:srgbClr val="9BD1B9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가변저항에 대해 알아봐요</a:t>
            </a:r>
            <a:r>
              <a:rPr lang="en-US" altLang="ko-KR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회전시키는 방법에 대해 알아봐요</a:t>
            </a:r>
            <a:r>
              <a:rPr lang="en-US" altLang="ko-KR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defTabSz="914377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가변저항과 모터를 이용해 간단한 동작을 구현해봐요</a:t>
            </a:r>
            <a:r>
              <a:rPr lang="en-US" altLang="ko-KR" sz="1200" b="1" dirty="0">
                <a:ln>
                  <a:solidFill>
                    <a:srgbClr val="9BD1B9">
                      <a:alpha val="30000"/>
                    </a:srgb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8193B4A-1306-432B-B6BD-16654BBAF1DD}"/>
              </a:ext>
            </a:extLst>
          </p:cNvPr>
          <p:cNvGrpSpPr/>
          <p:nvPr/>
        </p:nvGrpSpPr>
        <p:grpSpPr>
          <a:xfrm>
            <a:off x="8304788" y="1289830"/>
            <a:ext cx="2989850" cy="2900576"/>
            <a:chOff x="1179979" y="1980622"/>
            <a:chExt cx="2989850" cy="2900576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F95A325-382B-4C2A-ADAE-9194F9F92F87}"/>
                </a:ext>
              </a:extLst>
            </p:cNvPr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모서리가 둥근 직사각형 62">
              <a:extLst>
                <a:ext uri="{FF2B5EF4-FFF2-40B4-BE49-F238E27FC236}">
                  <a16:creationId xmlns:a16="http://schemas.microsoft.com/office/drawing/2014/main" id="{C4C14AC6-C46B-4DA4-BF1D-BA1AFFBFEF5A}"/>
                </a:ext>
              </a:extLst>
            </p:cNvPr>
            <p:cNvSpPr/>
            <p:nvPr/>
          </p:nvSpPr>
          <p:spPr>
            <a:xfrm>
              <a:off x="1179979" y="1980622"/>
              <a:ext cx="2989850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lnSpc>
                  <a:spcPct val="150000"/>
                </a:lnSpc>
              </a:pPr>
              <a:r>
                <a:rPr lang="ko-KR" altLang="en-US" sz="1250" b="1" dirty="0">
                  <a:ln>
                    <a:solidFill>
                      <a:srgbClr val="FDF0EB">
                        <a:alpha val="3000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가변저항으로 모터를 움직여봐요</a:t>
              </a:r>
              <a:endParaRPr lang="en-US" altLang="ko-KR" sz="1250" b="1" dirty="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D02777F-B014-400C-896C-F174211A1EBD}"/>
                </a:ext>
              </a:extLst>
            </p:cNvPr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모서리가 둥근 직사각형 64">
              <a:extLst>
                <a:ext uri="{FF2B5EF4-FFF2-40B4-BE49-F238E27FC236}">
                  <a16:creationId xmlns:a16="http://schemas.microsoft.com/office/drawing/2014/main" id="{CCFB6759-8B8E-4F32-90F7-28AD088ECBED}"/>
                </a:ext>
              </a:extLst>
            </p:cNvPr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66D7338-E61E-45FF-A502-C15D9BEA2926}"/>
                </a:ext>
              </a:extLst>
            </p:cNvPr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0E8E012-7F2A-4DE1-80FA-06B5878A696C}"/>
                </a:ext>
              </a:extLst>
            </p:cNvPr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2" name="모서리가 둥근 직사각형 67">
              <a:extLst>
                <a:ext uri="{FF2B5EF4-FFF2-40B4-BE49-F238E27FC236}">
                  <a16:creationId xmlns:a16="http://schemas.microsoft.com/office/drawing/2014/main" id="{BC82EB18-8348-4F38-AC48-EE3861D80E31}"/>
                </a:ext>
              </a:extLst>
            </p:cNvPr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4ED5FE7-BC2B-41EE-ADE6-273F16352AC3}"/>
                </a:ext>
              </a:extLst>
            </p:cNvPr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640E43F-6B56-42D5-A519-50E4FB0B6233}"/>
                </a:ext>
              </a:extLst>
            </p:cNvPr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5" name="모서리가 둥근 직사각형 70">
              <a:extLst>
                <a:ext uri="{FF2B5EF4-FFF2-40B4-BE49-F238E27FC236}">
                  <a16:creationId xmlns:a16="http://schemas.microsoft.com/office/drawing/2014/main" id="{690014FD-5FB5-4796-9608-DB78081D201D}"/>
                </a:ext>
              </a:extLst>
            </p:cNvPr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088BF0E-BFBF-445B-9216-568735BD4128}"/>
                </a:ext>
              </a:extLst>
            </p:cNvPr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2BA6359-B98D-478D-904B-09C576C2E768}"/>
                </a:ext>
              </a:extLst>
            </p:cNvPr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8" name="모서리가 둥근 직사각형 73">
              <a:extLst>
                <a:ext uri="{FF2B5EF4-FFF2-40B4-BE49-F238E27FC236}">
                  <a16:creationId xmlns:a16="http://schemas.microsoft.com/office/drawing/2014/main" id="{F00FE69F-C84A-4569-844E-B017AE16942F}"/>
                </a:ext>
              </a:extLst>
            </p:cNvPr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ko-KR" altLang="en-US" sz="1200">
                <a:ln>
                  <a:solidFill>
                    <a:srgbClr val="FDF0EB">
                      <a:alpha val="3000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래픽 4" descr="전구 및 기어  단색으로 채워진">
            <a:extLst>
              <a:ext uri="{FF2B5EF4-FFF2-40B4-BE49-F238E27FC236}">
                <a16:creationId xmlns:a16="http://schemas.microsoft.com/office/drawing/2014/main" id="{A6B7540F-FC96-436E-BA6C-ED3E59789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9152" y="2099525"/>
            <a:ext cx="1421993" cy="1421993"/>
          </a:xfrm>
          <a:prstGeom prst="rect">
            <a:avLst/>
          </a:prstGeom>
        </p:spPr>
      </p:pic>
      <p:pic>
        <p:nvPicPr>
          <p:cNvPr id="7" name="그래픽 6" descr="올린 손 단색으로 채워진">
            <a:extLst>
              <a:ext uri="{FF2B5EF4-FFF2-40B4-BE49-F238E27FC236}">
                <a16:creationId xmlns:a16="http://schemas.microsoft.com/office/drawing/2014/main" id="{1CAAAAC9-02B0-45F4-B2BE-1E13735CA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1332" y="2141361"/>
            <a:ext cx="1338323" cy="1338323"/>
          </a:xfrm>
          <a:prstGeom prst="rect">
            <a:avLst/>
          </a:prstGeom>
        </p:spPr>
      </p:pic>
      <p:pic>
        <p:nvPicPr>
          <p:cNvPr id="11" name="그래픽 10" descr="톱니바퀴 단색으로 채워진">
            <a:extLst>
              <a:ext uri="{FF2B5EF4-FFF2-40B4-BE49-F238E27FC236}">
                <a16:creationId xmlns:a16="http://schemas.microsoft.com/office/drawing/2014/main" id="{A5C5BF21-FA3F-4FE2-9CCF-F2408023D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9441" y="2080785"/>
            <a:ext cx="1556336" cy="1556336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160045-02B0-4052-8703-F6554891FC74}"/>
              </a:ext>
            </a:extLst>
          </p:cNvPr>
          <p:cNvSpPr/>
          <p:nvPr/>
        </p:nvSpPr>
        <p:spPr>
          <a:xfrm rot="10800000">
            <a:off x="11915777" y="1"/>
            <a:ext cx="276223" cy="6857999"/>
          </a:xfrm>
          <a:prstGeom prst="rect">
            <a:avLst/>
          </a:prstGeom>
          <a:solidFill>
            <a:srgbClr val="7CA6AD"/>
          </a:solidFill>
          <a:ln>
            <a:solidFill>
              <a:srgbClr val="7CA6AD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r"/>
            <a:r>
              <a:rPr lang="en-US" altLang="ko-KR" dirty="0">
                <a:latin typeface="Bahnschrift SemiBold" panose="020B0502040204020203" pitchFamily="34" charset="0"/>
              </a:rPr>
              <a:t>Sullivan Project</a:t>
            </a:r>
            <a:endParaRPr lang="ko-KR" altLang="en-US" dirty="0">
              <a:ln>
                <a:solidFill>
                  <a:srgbClr val="7CA6AD">
                    <a:alpha val="30000"/>
                  </a:srgbClr>
                </a:solidFill>
              </a:ln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27879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630</Words>
  <Application>Microsoft Macintosh PowerPoint</Application>
  <PresentationFormat>Widescreen</PresentationFormat>
  <Paragraphs>127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맑은 고딕</vt:lpstr>
      <vt:lpstr>Biome</vt:lpstr>
      <vt:lpstr>Bahnschrift SemiBold</vt:lpstr>
      <vt:lpstr>Arial</vt:lpstr>
      <vt:lpstr>32_Office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최정현</dc:creator>
  <cp:lastModifiedBy>(대학원생) 신용환 (바이오메디컬공학과)</cp:lastModifiedBy>
  <cp:revision>51</cp:revision>
  <dcterms:created xsi:type="dcterms:W3CDTF">2021-05-06T16:21:29Z</dcterms:created>
  <dcterms:modified xsi:type="dcterms:W3CDTF">2021-05-08T07:53:31Z</dcterms:modified>
</cp:coreProperties>
</file>